
<file path=[Content_Types].xml><?xml version="1.0" encoding="utf-8"?>
<Types xmlns="http://schemas.openxmlformats.org/package/2006/content-types">
  <Default Extension="xml" ContentType="application/xml"/>
  <Default Extension="rels" ContentType="application/vnd.openxmlformats-package.relationships+xml"/>
  <Default Extension="bin" ContentType="application/vnd.openxmlformats-officedocument.presentationml.printerSettings"/>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66" r:id="rId3"/>
    <p:sldId id="257" r:id="rId4"/>
    <p:sldId id="259" r:id="rId5"/>
    <p:sldId id="258" r:id="rId6"/>
    <p:sldId id="267" r:id="rId7"/>
    <p:sldId id="260" r:id="rId8"/>
    <p:sldId id="261" r:id="rId9"/>
    <p:sldId id="268" r:id="rId10"/>
    <p:sldId id="263" r:id="rId11"/>
    <p:sldId id="264" r:id="rId12"/>
    <p:sldId id="265"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3B16E1-1407-F34A-9357-746E567A5C9B}" v="12" dt="2026-08-20T22:01:52.4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72"/>
    <p:restoredTop sz="94610"/>
  </p:normalViewPr>
  <p:slideViewPr>
    <p:cSldViewPr snapToGrid="0" snapToObjects="1">
      <p:cViewPr varScale="1">
        <p:scale>
          <a:sx n="84" d="100"/>
          <a:sy n="84" d="100"/>
        </p:scale>
        <p:origin x="-736" y="-1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342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3200400"/>
          </a:xfrm>
          <a:prstGeom prst="rect">
            <a:avLst/>
          </a:prstGeom>
          <a:solidFill>
            <a:srgbClr val="0D3B66"/>
          </a:solidFill>
          <a:ln/>
        </p:spPr>
        <p:txBody>
          <a:bodyPr/>
          <a:lstStyle/>
          <a:p>
            <a:endParaRPr lang="en-US"/>
          </a:p>
        </p:txBody>
      </p:sp>
      <p:sp>
        <p:nvSpPr>
          <p:cNvPr id="3" name="Text 1"/>
          <p:cNvSpPr/>
          <p:nvPr/>
        </p:nvSpPr>
        <p:spPr>
          <a:xfrm>
            <a:off x="731520" y="457200"/>
            <a:ext cx="10698480" cy="1645920"/>
          </a:xfrm>
          <a:prstGeom prst="rect">
            <a:avLst/>
          </a:prstGeom>
          <a:noFill/>
          <a:ln/>
        </p:spPr>
        <p:txBody>
          <a:bodyPr wrap="square" rtlCol="0" anchor="ctr"/>
          <a:lstStyle/>
          <a:p>
            <a:pPr>
              <a:lnSpc>
                <a:spcPct val="115000"/>
              </a:lnSpc>
            </a:pPr>
            <a:r>
              <a:rPr lang="en-US" sz="3600" b="1" dirty="0">
                <a:solidFill>
                  <a:srgbClr val="FFFFFF"/>
                </a:solidFill>
                <a:latin typeface="Times New Roman" pitchFamily="34" charset="0"/>
                <a:ea typeface="Times New Roman" pitchFamily="34" charset="-122"/>
                <a:cs typeface="Times New Roman" pitchFamily="34" charset="-120"/>
              </a:rPr>
              <a:t>Social Health Insurance</a:t>
            </a:r>
            <a:r>
              <a:rPr lang="en-US" sz="3600" dirty="0"/>
              <a:t> </a:t>
            </a:r>
            <a:r>
              <a:rPr lang="en-US" sz="3600" b="1" dirty="0">
                <a:solidFill>
                  <a:srgbClr val="FFFFFF"/>
                </a:solidFill>
                <a:latin typeface="Times New Roman" pitchFamily="34" charset="0"/>
                <a:ea typeface="Times New Roman" pitchFamily="34" charset="-122"/>
                <a:cs typeface="Times New Roman" pitchFamily="34" charset="-120"/>
              </a:rPr>
              <a:t>in Somalia</a:t>
            </a:r>
            <a:endParaRPr lang="en-US" sz="3600" dirty="0"/>
          </a:p>
        </p:txBody>
      </p:sp>
      <p:sp>
        <p:nvSpPr>
          <p:cNvPr id="4" name="Text 2"/>
          <p:cNvSpPr/>
          <p:nvPr/>
        </p:nvSpPr>
        <p:spPr>
          <a:xfrm>
            <a:off x="731520" y="2194560"/>
            <a:ext cx="10698480" cy="457200"/>
          </a:xfrm>
          <a:prstGeom prst="rect">
            <a:avLst/>
          </a:prstGeom>
          <a:noFill/>
          <a:ln/>
        </p:spPr>
        <p:txBody>
          <a:bodyPr wrap="square" rtlCol="0" anchor="ctr"/>
          <a:lstStyle/>
          <a:p>
            <a:r>
              <a:rPr lang="en-US" sz="2000" i="1" dirty="0">
                <a:solidFill>
                  <a:schemeClr val="bg1"/>
                </a:solidFill>
                <a:latin typeface="Times New Roman" pitchFamily="34" charset="0"/>
                <a:ea typeface="Times New Roman" pitchFamily="34" charset="-122"/>
                <a:cs typeface="Times New Roman" pitchFamily="34" charset="-120"/>
              </a:rPr>
              <a:t>Evidence, Experience, and the Road Ahead</a:t>
            </a:r>
            <a:endParaRPr lang="en-US" sz="2000" dirty="0">
              <a:solidFill>
                <a:schemeClr val="bg1"/>
              </a:solidFill>
            </a:endParaRPr>
          </a:p>
        </p:txBody>
      </p:sp>
      <p:sp>
        <p:nvSpPr>
          <p:cNvPr id="5" name="Text 3"/>
          <p:cNvSpPr/>
          <p:nvPr/>
        </p:nvSpPr>
        <p:spPr>
          <a:xfrm>
            <a:off x="731520" y="3474720"/>
            <a:ext cx="10698480" cy="2743200"/>
          </a:xfrm>
          <a:prstGeom prst="rect">
            <a:avLst/>
          </a:prstGeom>
          <a:noFill/>
          <a:ln/>
        </p:spPr>
        <p:txBody>
          <a:bodyPr wrap="square" rtlCol="0" anchor="t"/>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National Academic Gathering on Social Health Insurance
</a:t>
            </a:r>
            <a:r>
              <a:rPr lang="en-US" sz="1400" i="1" dirty="0">
                <a:solidFill>
                  <a:srgbClr val="1A5EA6"/>
                </a:solidFill>
                <a:latin typeface="Times New Roman" pitchFamily="34" charset="0"/>
                <a:ea typeface="Times New Roman" pitchFamily="34" charset="-122"/>
                <a:cs typeface="Times New Roman" pitchFamily="34" charset="-120"/>
              </a:rPr>
              <a:t>From Institutional Establishment to Inspirational Implementation and Shared Responsibility
</a:t>
            </a:r>
            <a:r>
              <a:rPr lang="en-US" sz="1400" dirty="0">
                <a:solidFill>
                  <a:srgbClr val="666666"/>
                </a:solidFill>
                <a:latin typeface="Times New Roman" pitchFamily="34" charset="0"/>
                <a:ea typeface="Times New Roman" pitchFamily="34" charset="-122"/>
                <a:cs typeface="Times New Roman" pitchFamily="34" charset="-120"/>
              </a:rPr>
              <a:t>22 August 2026  •  Addow Campus, Benadir University  •  Mogadishu, Somalia
</a:t>
            </a:r>
            <a:r>
              <a:rPr lang="en-US" sz="1400" b="1" dirty="0">
                <a:solidFill>
                  <a:srgbClr val="0D3B66"/>
                </a:solidFill>
                <a:latin typeface="Times New Roman" pitchFamily="34" charset="0"/>
                <a:ea typeface="Times New Roman" pitchFamily="34" charset="-122"/>
                <a:cs typeface="Times New Roman" pitchFamily="34" charset="-120"/>
              </a:rPr>
              <a:t>Presented by: Prof. </a:t>
            </a:r>
            <a:r>
              <a:rPr lang="en-US" sz="1400" b="1" dirty="0" smtClean="0">
                <a:solidFill>
                  <a:srgbClr val="0D3B66"/>
                </a:solidFill>
                <a:latin typeface="Times New Roman" pitchFamily="34" charset="0"/>
                <a:ea typeface="Times New Roman" pitchFamily="34" charset="-122"/>
                <a:cs typeface="Times New Roman" pitchFamily="34" charset="-120"/>
              </a:rPr>
              <a:t>Abdirisak Ahmed Dalmar MD MSc MPH PhD MBE</a:t>
            </a:r>
            <a:r>
              <a:rPr lang="en-US" sz="1400" b="1" dirty="0">
                <a:solidFill>
                  <a:srgbClr val="0D3B66"/>
                </a:solidFill>
                <a:latin typeface="Times New Roman" pitchFamily="34" charset="0"/>
                <a:ea typeface="Times New Roman" pitchFamily="34" charset="-122"/>
                <a:cs typeface="Times New Roman" pitchFamily="34" charset="-120"/>
              </a:rPr>
              <a:t>
</a:t>
            </a:r>
            <a:r>
              <a:rPr lang="en-US" sz="1400" b="1" dirty="0" smtClean="0">
                <a:solidFill>
                  <a:schemeClr val="tx2"/>
                </a:solidFill>
                <a:latin typeface="Times New Roman" pitchFamily="34" charset="0"/>
                <a:ea typeface="Times New Roman" pitchFamily="34" charset="-122"/>
                <a:cs typeface="Times New Roman" pitchFamily="34" charset="-120"/>
              </a:rPr>
              <a:t>President, SORDI, Former Rector, Benadir University</a:t>
            </a:r>
          </a:p>
          <a:p>
            <a:pPr marL="0" indent="0">
              <a:buNone/>
            </a:pPr>
            <a:r>
              <a:rPr lang="en-US" sz="1400" b="1" dirty="0" smtClean="0">
                <a:solidFill>
                  <a:schemeClr val="tx2"/>
                </a:solidFill>
                <a:latin typeface="Times New Roman" pitchFamily="34" charset="0"/>
                <a:ea typeface="Times New Roman" pitchFamily="34" charset="-122"/>
                <a:cs typeface="Times New Roman" pitchFamily="34" charset="-120"/>
              </a:rPr>
              <a:t>Mogadishu, SOMALIA</a:t>
            </a:r>
            <a:endParaRPr lang="en-US" sz="1400" b="1" dirty="0">
              <a:solidFill>
                <a:schemeClr val="tx2"/>
              </a:solidFill>
            </a:endParaRPr>
          </a:p>
        </p:txBody>
      </p:sp>
      <p:sp>
        <p:nvSpPr>
          <p:cNvPr id="6" name="Shape 4"/>
          <p:cNvSpPr/>
          <p:nvPr/>
        </p:nvSpPr>
        <p:spPr>
          <a:xfrm>
            <a:off x="0" y="6446520"/>
            <a:ext cx="12188952" cy="411480"/>
          </a:xfrm>
          <a:prstGeom prst="rect">
            <a:avLst/>
          </a:prstGeom>
          <a:solidFill>
            <a:srgbClr val="0D3B66"/>
          </a:solidFill>
          <a:ln/>
        </p:spPr>
        <p:txBody>
          <a:bodyPr/>
          <a:lstStyle/>
          <a:p>
            <a:endParaRPr lang="en-US"/>
          </a:p>
        </p:txBody>
      </p:sp>
      <p:sp>
        <p:nvSpPr>
          <p:cNvPr id="7" name="Text 5"/>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SHI Design Considerations for Somalia</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What must any social health insurance model address in the Somali context?</a:t>
            </a:r>
            <a:endParaRPr lang="en-US" sz="1600" dirty="0"/>
          </a:p>
        </p:txBody>
      </p:sp>
      <p:sp>
        <p:nvSpPr>
          <p:cNvPr id="5" name="Shape 3"/>
          <p:cNvSpPr/>
          <p:nvPr/>
        </p:nvSpPr>
        <p:spPr>
          <a:xfrm>
            <a:off x="548640" y="1828800"/>
            <a:ext cx="5486400" cy="1234440"/>
          </a:xfrm>
          <a:prstGeom prst="roundRect">
            <a:avLst>
              <a:gd name="adj" fmla="val 5926"/>
            </a:avLst>
          </a:prstGeom>
          <a:solidFill>
            <a:srgbClr val="D6EAF8"/>
          </a:solidFill>
          <a:ln/>
        </p:spPr>
        <p:txBody>
          <a:bodyPr/>
          <a:lstStyle/>
          <a:p>
            <a:endParaRPr lang="en-US"/>
          </a:p>
        </p:txBody>
      </p:sp>
      <p:sp>
        <p:nvSpPr>
          <p:cNvPr id="6" name="Shape 4"/>
          <p:cNvSpPr/>
          <p:nvPr/>
        </p:nvSpPr>
        <p:spPr>
          <a:xfrm>
            <a:off x="548640" y="1828800"/>
            <a:ext cx="137160" cy="1234440"/>
          </a:xfrm>
          <a:prstGeom prst="rect">
            <a:avLst/>
          </a:prstGeom>
          <a:solidFill>
            <a:srgbClr val="0D3B66"/>
          </a:solidFill>
          <a:ln/>
        </p:spPr>
        <p:txBody>
          <a:bodyPr/>
          <a:lstStyle/>
          <a:p>
            <a:endParaRPr lang="en-US"/>
          </a:p>
        </p:txBody>
      </p:sp>
      <p:sp>
        <p:nvSpPr>
          <p:cNvPr id="7" name="Text 5"/>
          <p:cNvSpPr/>
          <p:nvPr/>
        </p:nvSpPr>
        <p:spPr>
          <a:xfrm>
            <a:off x="868680" y="1901952"/>
            <a:ext cx="4937760" cy="27432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Revenue Collection</a:t>
            </a:r>
            <a:endParaRPr lang="en-US" sz="1800" dirty="0"/>
          </a:p>
        </p:txBody>
      </p:sp>
      <p:sp>
        <p:nvSpPr>
          <p:cNvPr id="8" name="Text 6"/>
          <p:cNvSpPr/>
          <p:nvPr/>
        </p:nvSpPr>
        <p:spPr>
          <a:xfrm>
            <a:off x="868680" y="2194560"/>
            <a:ext cx="4937760" cy="7315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How to collect contributions from a largely informal, cash-based economy? Mobile money and community-based mechanisms may be more viable than payroll deduction.</a:t>
            </a:r>
            <a:endParaRPr lang="en-US" sz="1300" dirty="0"/>
          </a:p>
        </p:txBody>
      </p:sp>
      <p:sp>
        <p:nvSpPr>
          <p:cNvPr id="9" name="Shape 7"/>
          <p:cNvSpPr/>
          <p:nvPr/>
        </p:nvSpPr>
        <p:spPr>
          <a:xfrm>
            <a:off x="6309360" y="1828800"/>
            <a:ext cx="5486400" cy="1234440"/>
          </a:xfrm>
          <a:prstGeom prst="roundRect">
            <a:avLst>
              <a:gd name="adj" fmla="val 5926"/>
            </a:avLst>
          </a:prstGeom>
          <a:solidFill>
            <a:srgbClr val="D6EAF8"/>
          </a:solidFill>
          <a:ln/>
        </p:spPr>
        <p:txBody>
          <a:bodyPr/>
          <a:lstStyle/>
          <a:p>
            <a:endParaRPr lang="en-US"/>
          </a:p>
        </p:txBody>
      </p:sp>
      <p:sp>
        <p:nvSpPr>
          <p:cNvPr id="10" name="Shape 8"/>
          <p:cNvSpPr/>
          <p:nvPr/>
        </p:nvSpPr>
        <p:spPr>
          <a:xfrm>
            <a:off x="6309360" y="1828800"/>
            <a:ext cx="137160" cy="1234440"/>
          </a:xfrm>
          <a:prstGeom prst="rect">
            <a:avLst/>
          </a:prstGeom>
          <a:solidFill>
            <a:srgbClr val="0D3B66"/>
          </a:solidFill>
          <a:ln/>
        </p:spPr>
        <p:txBody>
          <a:bodyPr/>
          <a:lstStyle/>
          <a:p>
            <a:endParaRPr lang="en-US"/>
          </a:p>
        </p:txBody>
      </p:sp>
      <p:sp>
        <p:nvSpPr>
          <p:cNvPr id="11" name="Text 9"/>
          <p:cNvSpPr/>
          <p:nvPr/>
        </p:nvSpPr>
        <p:spPr>
          <a:xfrm>
            <a:off x="6629400" y="1901952"/>
            <a:ext cx="4937760" cy="27432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Risk Pooling</a:t>
            </a:r>
            <a:endParaRPr lang="en-US" sz="1800" dirty="0"/>
          </a:p>
        </p:txBody>
      </p:sp>
      <p:sp>
        <p:nvSpPr>
          <p:cNvPr id="12" name="Text 10"/>
          <p:cNvSpPr/>
          <p:nvPr/>
        </p:nvSpPr>
        <p:spPr>
          <a:xfrm>
            <a:off x="6629400" y="2194560"/>
            <a:ext cx="4937760" cy="7315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How to pool risk across a population with high chronic disease prevalence (25%), large households (7 members), and frequent displacement?</a:t>
            </a:r>
            <a:endParaRPr lang="en-US" sz="1300" dirty="0"/>
          </a:p>
        </p:txBody>
      </p:sp>
      <p:sp>
        <p:nvSpPr>
          <p:cNvPr id="13" name="Shape 11"/>
          <p:cNvSpPr/>
          <p:nvPr/>
        </p:nvSpPr>
        <p:spPr>
          <a:xfrm>
            <a:off x="548640" y="3246120"/>
            <a:ext cx="5486400" cy="1234440"/>
          </a:xfrm>
          <a:prstGeom prst="roundRect">
            <a:avLst>
              <a:gd name="adj" fmla="val 5926"/>
            </a:avLst>
          </a:prstGeom>
          <a:solidFill>
            <a:srgbClr val="EBF5FB"/>
          </a:solidFill>
          <a:ln/>
        </p:spPr>
        <p:txBody>
          <a:bodyPr/>
          <a:lstStyle/>
          <a:p>
            <a:endParaRPr lang="en-US"/>
          </a:p>
        </p:txBody>
      </p:sp>
      <p:sp>
        <p:nvSpPr>
          <p:cNvPr id="14" name="Shape 12"/>
          <p:cNvSpPr/>
          <p:nvPr/>
        </p:nvSpPr>
        <p:spPr>
          <a:xfrm>
            <a:off x="548640" y="3246120"/>
            <a:ext cx="137160" cy="1234440"/>
          </a:xfrm>
          <a:prstGeom prst="rect">
            <a:avLst/>
          </a:prstGeom>
          <a:solidFill>
            <a:srgbClr val="0D3B66"/>
          </a:solidFill>
          <a:ln/>
        </p:spPr>
        <p:txBody>
          <a:bodyPr/>
          <a:lstStyle/>
          <a:p>
            <a:endParaRPr lang="en-US"/>
          </a:p>
        </p:txBody>
      </p:sp>
      <p:sp>
        <p:nvSpPr>
          <p:cNvPr id="15" name="Text 13"/>
          <p:cNvSpPr/>
          <p:nvPr/>
        </p:nvSpPr>
        <p:spPr>
          <a:xfrm>
            <a:off x="868680" y="3319272"/>
            <a:ext cx="4937760" cy="27432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Purchasing &amp; Provider Payment</a:t>
            </a:r>
            <a:endParaRPr lang="en-US" sz="1800" dirty="0"/>
          </a:p>
        </p:txBody>
      </p:sp>
      <p:sp>
        <p:nvSpPr>
          <p:cNvPr id="16" name="Text 14"/>
          <p:cNvSpPr/>
          <p:nvPr/>
        </p:nvSpPr>
        <p:spPr>
          <a:xfrm>
            <a:off x="868680" y="3611880"/>
            <a:ext cx="4937760" cy="7315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How to contract both public and private providers (60–80% of care) into a unified network with quality assurance and standard payment mechanisms?</a:t>
            </a:r>
            <a:endParaRPr lang="en-US" sz="1300" dirty="0"/>
          </a:p>
        </p:txBody>
      </p:sp>
      <p:sp>
        <p:nvSpPr>
          <p:cNvPr id="17" name="Shape 15"/>
          <p:cNvSpPr/>
          <p:nvPr/>
        </p:nvSpPr>
        <p:spPr>
          <a:xfrm>
            <a:off x="6309360" y="3246120"/>
            <a:ext cx="5486400" cy="1234440"/>
          </a:xfrm>
          <a:prstGeom prst="roundRect">
            <a:avLst>
              <a:gd name="adj" fmla="val 5926"/>
            </a:avLst>
          </a:prstGeom>
          <a:solidFill>
            <a:srgbClr val="EBF5FB"/>
          </a:solidFill>
          <a:ln/>
        </p:spPr>
        <p:txBody>
          <a:bodyPr/>
          <a:lstStyle/>
          <a:p>
            <a:endParaRPr lang="en-US"/>
          </a:p>
        </p:txBody>
      </p:sp>
      <p:sp>
        <p:nvSpPr>
          <p:cNvPr id="18" name="Shape 16"/>
          <p:cNvSpPr/>
          <p:nvPr/>
        </p:nvSpPr>
        <p:spPr>
          <a:xfrm>
            <a:off x="6309360" y="3246120"/>
            <a:ext cx="137160" cy="1234440"/>
          </a:xfrm>
          <a:prstGeom prst="rect">
            <a:avLst/>
          </a:prstGeom>
          <a:solidFill>
            <a:srgbClr val="0D3B66"/>
          </a:solidFill>
          <a:ln/>
        </p:spPr>
        <p:txBody>
          <a:bodyPr/>
          <a:lstStyle/>
          <a:p>
            <a:endParaRPr lang="en-US"/>
          </a:p>
        </p:txBody>
      </p:sp>
      <p:sp>
        <p:nvSpPr>
          <p:cNvPr id="19" name="Text 17"/>
          <p:cNvSpPr/>
          <p:nvPr/>
        </p:nvSpPr>
        <p:spPr>
          <a:xfrm>
            <a:off x="6629400" y="3319272"/>
            <a:ext cx="4937760" cy="27432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Governance &amp; Trust</a:t>
            </a:r>
            <a:endParaRPr lang="en-US" sz="1800" dirty="0"/>
          </a:p>
        </p:txBody>
      </p:sp>
      <p:sp>
        <p:nvSpPr>
          <p:cNvPr id="20" name="Text 18"/>
          <p:cNvSpPr/>
          <p:nvPr/>
        </p:nvSpPr>
        <p:spPr>
          <a:xfrm>
            <a:off x="6629400" y="3611880"/>
            <a:ext cx="4937760" cy="7315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How to build transparent governance structures that citizens trust? Independent management, community oversight, and visible service improvements are essential.</a:t>
            </a:r>
            <a:endParaRPr lang="en-US" sz="1300" dirty="0"/>
          </a:p>
        </p:txBody>
      </p:sp>
      <p:sp>
        <p:nvSpPr>
          <p:cNvPr id="21" name="Shape 19"/>
          <p:cNvSpPr/>
          <p:nvPr/>
        </p:nvSpPr>
        <p:spPr>
          <a:xfrm>
            <a:off x="548640" y="4663440"/>
            <a:ext cx="5486400" cy="1234440"/>
          </a:xfrm>
          <a:prstGeom prst="roundRect">
            <a:avLst>
              <a:gd name="adj" fmla="val 5926"/>
            </a:avLst>
          </a:prstGeom>
          <a:solidFill>
            <a:srgbClr val="E8E8E8"/>
          </a:solidFill>
          <a:ln/>
        </p:spPr>
        <p:txBody>
          <a:bodyPr/>
          <a:lstStyle/>
          <a:p>
            <a:endParaRPr lang="en-US"/>
          </a:p>
        </p:txBody>
      </p:sp>
      <p:sp>
        <p:nvSpPr>
          <p:cNvPr id="22" name="Shape 20"/>
          <p:cNvSpPr/>
          <p:nvPr/>
        </p:nvSpPr>
        <p:spPr>
          <a:xfrm>
            <a:off x="548640" y="4663440"/>
            <a:ext cx="137160" cy="1234440"/>
          </a:xfrm>
          <a:prstGeom prst="rect">
            <a:avLst/>
          </a:prstGeom>
          <a:solidFill>
            <a:srgbClr val="0D3B66"/>
          </a:solidFill>
          <a:ln/>
        </p:spPr>
        <p:txBody>
          <a:bodyPr/>
          <a:lstStyle/>
          <a:p>
            <a:endParaRPr lang="en-US"/>
          </a:p>
        </p:txBody>
      </p:sp>
      <p:sp>
        <p:nvSpPr>
          <p:cNvPr id="23" name="Text 21"/>
          <p:cNvSpPr/>
          <p:nvPr/>
        </p:nvSpPr>
        <p:spPr>
          <a:xfrm>
            <a:off x="868680" y="4736592"/>
            <a:ext cx="4937760" cy="27432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Sharia Compliance</a:t>
            </a:r>
            <a:endParaRPr lang="en-US" sz="1800" dirty="0"/>
          </a:p>
        </p:txBody>
      </p:sp>
      <p:sp>
        <p:nvSpPr>
          <p:cNvPr id="24" name="Text 22"/>
          <p:cNvSpPr/>
          <p:nvPr/>
        </p:nvSpPr>
        <p:spPr>
          <a:xfrm>
            <a:off x="868680" y="5029200"/>
            <a:ext cx="4937760" cy="7315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How to ensure Takaful compliance to overcome cultural barriers? Kaaliye Care demonstrates this is commercially achievable.</a:t>
            </a:r>
            <a:endParaRPr lang="en-US" sz="1300" dirty="0"/>
          </a:p>
        </p:txBody>
      </p:sp>
      <p:sp>
        <p:nvSpPr>
          <p:cNvPr id="25" name="Shape 23"/>
          <p:cNvSpPr/>
          <p:nvPr/>
        </p:nvSpPr>
        <p:spPr>
          <a:xfrm>
            <a:off x="6309360" y="4663440"/>
            <a:ext cx="5486400" cy="1234440"/>
          </a:xfrm>
          <a:prstGeom prst="roundRect">
            <a:avLst>
              <a:gd name="adj" fmla="val 5926"/>
            </a:avLst>
          </a:prstGeom>
          <a:solidFill>
            <a:srgbClr val="E8E8E8"/>
          </a:solidFill>
          <a:ln/>
        </p:spPr>
        <p:txBody>
          <a:bodyPr/>
          <a:lstStyle/>
          <a:p>
            <a:endParaRPr lang="en-US"/>
          </a:p>
        </p:txBody>
      </p:sp>
      <p:sp>
        <p:nvSpPr>
          <p:cNvPr id="26" name="Shape 24"/>
          <p:cNvSpPr/>
          <p:nvPr/>
        </p:nvSpPr>
        <p:spPr>
          <a:xfrm>
            <a:off x="6309360" y="4663440"/>
            <a:ext cx="137160" cy="1234440"/>
          </a:xfrm>
          <a:prstGeom prst="rect">
            <a:avLst/>
          </a:prstGeom>
          <a:solidFill>
            <a:srgbClr val="0D3B66"/>
          </a:solidFill>
          <a:ln/>
        </p:spPr>
        <p:txBody>
          <a:bodyPr/>
          <a:lstStyle/>
          <a:p>
            <a:endParaRPr lang="en-US"/>
          </a:p>
        </p:txBody>
      </p:sp>
      <p:sp>
        <p:nvSpPr>
          <p:cNvPr id="27" name="Text 25"/>
          <p:cNvSpPr/>
          <p:nvPr/>
        </p:nvSpPr>
        <p:spPr>
          <a:xfrm>
            <a:off x="6629400" y="4736592"/>
            <a:ext cx="4937760" cy="27432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Phased Implementation</a:t>
            </a:r>
            <a:endParaRPr lang="en-US" sz="1800" dirty="0"/>
          </a:p>
        </p:txBody>
      </p:sp>
      <p:sp>
        <p:nvSpPr>
          <p:cNvPr id="28" name="Text 26"/>
          <p:cNvSpPr/>
          <p:nvPr/>
        </p:nvSpPr>
        <p:spPr>
          <a:xfrm>
            <a:off x="6629400" y="5029200"/>
            <a:ext cx="4937760" cy="7315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How to sequence — starting with formal employees, then urban informal, then rural? Evidence from Rwanda and Ghana supports incremental expansion.</a:t>
            </a:r>
            <a:endParaRPr lang="en-US" sz="1300" dirty="0"/>
          </a:p>
        </p:txBody>
      </p:sp>
      <p:sp>
        <p:nvSpPr>
          <p:cNvPr id="29" name="Shape 27"/>
          <p:cNvSpPr/>
          <p:nvPr/>
        </p:nvSpPr>
        <p:spPr>
          <a:xfrm>
            <a:off x="0" y="6446520"/>
            <a:ext cx="12188952" cy="411480"/>
          </a:xfrm>
          <a:prstGeom prst="rect">
            <a:avLst/>
          </a:prstGeom>
          <a:solidFill>
            <a:srgbClr val="0D3B66"/>
          </a:solidFill>
          <a:ln/>
        </p:spPr>
        <p:txBody>
          <a:bodyPr/>
          <a:lstStyle/>
          <a:p>
            <a:endParaRPr lang="en-US"/>
          </a:p>
        </p:txBody>
      </p:sp>
      <p:sp>
        <p:nvSpPr>
          <p:cNvPr id="30" name="Text 28"/>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Recommendations: From Establishment to Implementation</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Practical steps toward social health insurance in Somalia</a:t>
            </a:r>
            <a:endParaRPr lang="en-US" sz="1600" dirty="0"/>
          </a:p>
        </p:txBody>
      </p:sp>
      <p:sp>
        <p:nvSpPr>
          <p:cNvPr id="5" name="Shape 3"/>
          <p:cNvSpPr/>
          <p:nvPr/>
        </p:nvSpPr>
        <p:spPr>
          <a:xfrm>
            <a:off x="548640" y="1874520"/>
            <a:ext cx="365760" cy="365760"/>
          </a:xfrm>
          <a:prstGeom prst="ellipse">
            <a:avLst/>
          </a:prstGeom>
          <a:solidFill>
            <a:srgbClr val="0D3B66"/>
          </a:solidFill>
          <a:ln/>
        </p:spPr>
        <p:txBody>
          <a:bodyPr/>
          <a:lstStyle/>
          <a:p>
            <a:endParaRPr lang="en-US"/>
          </a:p>
        </p:txBody>
      </p:sp>
      <p:sp>
        <p:nvSpPr>
          <p:cNvPr id="6" name="Text 4"/>
          <p:cNvSpPr/>
          <p:nvPr/>
        </p:nvSpPr>
        <p:spPr>
          <a:xfrm>
            <a:off x="548640" y="187452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1</a:t>
            </a:r>
            <a:endParaRPr lang="en-US" sz="1600" dirty="0"/>
          </a:p>
        </p:txBody>
      </p:sp>
      <p:sp>
        <p:nvSpPr>
          <p:cNvPr id="7" name="Text 5"/>
          <p:cNvSpPr/>
          <p:nvPr/>
        </p:nvSpPr>
        <p:spPr>
          <a:xfrm>
            <a:off x="1097280" y="182880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Conduct a National Health Financing Assessment</a:t>
            </a:r>
            <a:endParaRPr lang="en-US" sz="1600" dirty="0"/>
          </a:p>
        </p:txBody>
      </p:sp>
      <p:sp>
        <p:nvSpPr>
          <p:cNvPr id="8" name="Text 6"/>
          <p:cNvSpPr/>
          <p:nvPr/>
        </p:nvSpPr>
        <p:spPr>
          <a:xfrm>
            <a:off x="1097280" y="2103120"/>
            <a:ext cx="10515600" cy="36576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Map financing flows (donor, OOP, private, government), identify fiscal space, define realistic contribution levels based on household ability to pay.</a:t>
            </a:r>
            <a:endParaRPr lang="en-US" sz="1200" dirty="0"/>
          </a:p>
        </p:txBody>
      </p:sp>
      <p:sp>
        <p:nvSpPr>
          <p:cNvPr id="9" name="Shape 7"/>
          <p:cNvSpPr/>
          <p:nvPr/>
        </p:nvSpPr>
        <p:spPr>
          <a:xfrm>
            <a:off x="548640" y="2606040"/>
            <a:ext cx="365760" cy="365760"/>
          </a:xfrm>
          <a:prstGeom prst="ellipse">
            <a:avLst/>
          </a:prstGeom>
          <a:solidFill>
            <a:srgbClr val="0D3B66"/>
          </a:solidFill>
          <a:ln/>
        </p:spPr>
        <p:txBody>
          <a:bodyPr/>
          <a:lstStyle/>
          <a:p>
            <a:endParaRPr lang="en-US"/>
          </a:p>
        </p:txBody>
      </p:sp>
      <p:sp>
        <p:nvSpPr>
          <p:cNvPr id="10" name="Text 8"/>
          <p:cNvSpPr/>
          <p:nvPr/>
        </p:nvSpPr>
        <p:spPr>
          <a:xfrm>
            <a:off x="548640" y="260604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2</a:t>
            </a:r>
            <a:endParaRPr lang="en-US" sz="1600" dirty="0"/>
          </a:p>
        </p:txBody>
      </p:sp>
      <p:sp>
        <p:nvSpPr>
          <p:cNvPr id="11" name="Text 9"/>
          <p:cNvSpPr/>
          <p:nvPr/>
        </p:nvSpPr>
        <p:spPr>
          <a:xfrm>
            <a:off x="1097280" y="256032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Establish a Multi-Stakeholder SHI Steering Committee</a:t>
            </a:r>
            <a:endParaRPr lang="en-US" sz="1600" dirty="0"/>
          </a:p>
        </p:txBody>
      </p:sp>
      <p:sp>
        <p:nvSpPr>
          <p:cNvPr id="12" name="Text 10"/>
          <p:cNvSpPr/>
          <p:nvPr/>
        </p:nvSpPr>
        <p:spPr>
          <a:xfrm>
            <a:off x="1097280" y="2834640"/>
            <a:ext cx="10515600" cy="36576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Include government (MoH, MoF), private sector (insurers, providers), academia, civil society, and development partners.</a:t>
            </a:r>
            <a:endParaRPr lang="en-US" sz="1200" dirty="0"/>
          </a:p>
        </p:txBody>
      </p:sp>
      <p:sp>
        <p:nvSpPr>
          <p:cNvPr id="13" name="Shape 11"/>
          <p:cNvSpPr/>
          <p:nvPr/>
        </p:nvSpPr>
        <p:spPr>
          <a:xfrm>
            <a:off x="548640" y="3337560"/>
            <a:ext cx="365760" cy="365760"/>
          </a:xfrm>
          <a:prstGeom prst="ellipse">
            <a:avLst/>
          </a:prstGeom>
          <a:solidFill>
            <a:srgbClr val="0D3B66"/>
          </a:solidFill>
          <a:ln/>
        </p:spPr>
        <p:txBody>
          <a:bodyPr/>
          <a:lstStyle/>
          <a:p>
            <a:endParaRPr lang="en-US"/>
          </a:p>
        </p:txBody>
      </p:sp>
      <p:sp>
        <p:nvSpPr>
          <p:cNvPr id="14" name="Text 12"/>
          <p:cNvSpPr/>
          <p:nvPr/>
        </p:nvSpPr>
        <p:spPr>
          <a:xfrm>
            <a:off x="548640" y="333756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3</a:t>
            </a:r>
            <a:endParaRPr lang="en-US" sz="1600" dirty="0"/>
          </a:p>
        </p:txBody>
      </p:sp>
      <p:sp>
        <p:nvSpPr>
          <p:cNvPr id="15" name="Text 13"/>
          <p:cNvSpPr/>
          <p:nvPr/>
        </p:nvSpPr>
        <p:spPr>
          <a:xfrm>
            <a:off x="1097280" y="329184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Begin with Targeted, Voluntary Schemes Before Mandatory SHI</a:t>
            </a:r>
            <a:endParaRPr lang="en-US" sz="1600" dirty="0"/>
          </a:p>
        </p:txBody>
      </p:sp>
      <p:sp>
        <p:nvSpPr>
          <p:cNvPr id="16" name="Text 14"/>
          <p:cNvSpPr/>
          <p:nvPr/>
        </p:nvSpPr>
        <p:spPr>
          <a:xfrm>
            <a:off x="1097280" y="3566160"/>
            <a:ext cx="10515600" cy="36576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Pilot affordable packages for formal employees and urban informal workers. Use PSPH partner evidence to inform benefit design and pricing.</a:t>
            </a:r>
            <a:endParaRPr lang="en-US" sz="1200" dirty="0"/>
          </a:p>
        </p:txBody>
      </p:sp>
      <p:sp>
        <p:nvSpPr>
          <p:cNvPr id="17" name="Shape 15"/>
          <p:cNvSpPr/>
          <p:nvPr/>
        </p:nvSpPr>
        <p:spPr>
          <a:xfrm>
            <a:off x="548640" y="4069080"/>
            <a:ext cx="365760" cy="365760"/>
          </a:xfrm>
          <a:prstGeom prst="ellipse">
            <a:avLst/>
          </a:prstGeom>
          <a:solidFill>
            <a:srgbClr val="0D3B66"/>
          </a:solidFill>
          <a:ln/>
        </p:spPr>
        <p:txBody>
          <a:bodyPr/>
          <a:lstStyle/>
          <a:p>
            <a:endParaRPr lang="en-US"/>
          </a:p>
        </p:txBody>
      </p:sp>
      <p:sp>
        <p:nvSpPr>
          <p:cNvPr id="18" name="Text 16"/>
          <p:cNvSpPr/>
          <p:nvPr/>
        </p:nvSpPr>
        <p:spPr>
          <a:xfrm>
            <a:off x="548640" y="406908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4</a:t>
            </a:r>
            <a:endParaRPr lang="en-US" sz="1600" dirty="0"/>
          </a:p>
        </p:txBody>
      </p:sp>
      <p:sp>
        <p:nvSpPr>
          <p:cNvPr id="19" name="Text 17"/>
          <p:cNvSpPr/>
          <p:nvPr/>
        </p:nvSpPr>
        <p:spPr>
          <a:xfrm>
            <a:off x="1097280" y="402336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Leverage Private Sector Infrastructure and Innovation</a:t>
            </a:r>
            <a:endParaRPr lang="en-US" sz="1600" dirty="0"/>
          </a:p>
        </p:txBody>
      </p:sp>
      <p:sp>
        <p:nvSpPr>
          <p:cNvPr id="20" name="Text 18"/>
          <p:cNvSpPr/>
          <p:nvPr/>
        </p:nvSpPr>
        <p:spPr>
          <a:xfrm>
            <a:off x="1097280" y="4297680"/>
            <a:ext cx="10515600" cy="36576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Build on existing capacity, rather than creating parallel public structures from scratch.</a:t>
            </a:r>
            <a:endParaRPr lang="en-US" sz="1200" dirty="0"/>
          </a:p>
        </p:txBody>
      </p:sp>
      <p:sp>
        <p:nvSpPr>
          <p:cNvPr id="21" name="Shape 19"/>
          <p:cNvSpPr/>
          <p:nvPr/>
        </p:nvSpPr>
        <p:spPr>
          <a:xfrm>
            <a:off x="548640" y="4800600"/>
            <a:ext cx="365760" cy="365760"/>
          </a:xfrm>
          <a:prstGeom prst="ellipse">
            <a:avLst/>
          </a:prstGeom>
          <a:solidFill>
            <a:srgbClr val="0D3B66"/>
          </a:solidFill>
          <a:ln/>
        </p:spPr>
        <p:txBody>
          <a:bodyPr/>
          <a:lstStyle/>
          <a:p>
            <a:endParaRPr lang="en-US"/>
          </a:p>
        </p:txBody>
      </p:sp>
      <p:sp>
        <p:nvSpPr>
          <p:cNvPr id="22" name="Text 20"/>
          <p:cNvSpPr/>
          <p:nvPr/>
        </p:nvSpPr>
        <p:spPr>
          <a:xfrm>
            <a:off x="548640" y="480060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5</a:t>
            </a:r>
            <a:endParaRPr lang="en-US" sz="1600" dirty="0"/>
          </a:p>
        </p:txBody>
      </p:sp>
      <p:sp>
        <p:nvSpPr>
          <p:cNvPr id="23" name="Text 21"/>
          <p:cNvSpPr/>
          <p:nvPr/>
        </p:nvSpPr>
        <p:spPr>
          <a:xfrm>
            <a:off x="1097280" y="475488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Invest in Data, Evidence, and Market Intelligence</a:t>
            </a:r>
            <a:endParaRPr lang="en-US" sz="1600" dirty="0"/>
          </a:p>
        </p:txBody>
      </p:sp>
      <p:sp>
        <p:nvSpPr>
          <p:cNvPr id="24" name="Text 22"/>
          <p:cNvSpPr/>
          <p:nvPr/>
        </p:nvSpPr>
        <p:spPr>
          <a:xfrm>
            <a:off x="1097280" y="5029200"/>
            <a:ext cx="10515600" cy="36576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Use primary research (not assumptions) to design products. PSPH shows affordability, trust, and Sharia-compliance are the decisive factors.</a:t>
            </a:r>
            <a:endParaRPr lang="en-US" sz="1200" dirty="0"/>
          </a:p>
        </p:txBody>
      </p:sp>
      <p:sp>
        <p:nvSpPr>
          <p:cNvPr id="25" name="Shape 23"/>
          <p:cNvSpPr/>
          <p:nvPr/>
        </p:nvSpPr>
        <p:spPr>
          <a:xfrm>
            <a:off x="548640" y="5532120"/>
            <a:ext cx="365760" cy="365760"/>
          </a:xfrm>
          <a:prstGeom prst="ellipse">
            <a:avLst/>
          </a:prstGeom>
          <a:solidFill>
            <a:srgbClr val="0D3B66"/>
          </a:solidFill>
          <a:ln/>
        </p:spPr>
        <p:txBody>
          <a:bodyPr/>
          <a:lstStyle/>
          <a:p>
            <a:endParaRPr lang="en-US"/>
          </a:p>
        </p:txBody>
      </p:sp>
      <p:sp>
        <p:nvSpPr>
          <p:cNvPr id="26" name="Text 24"/>
          <p:cNvSpPr/>
          <p:nvPr/>
        </p:nvSpPr>
        <p:spPr>
          <a:xfrm>
            <a:off x="548640" y="553212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6</a:t>
            </a:r>
            <a:endParaRPr lang="en-US" sz="1600" dirty="0"/>
          </a:p>
        </p:txBody>
      </p:sp>
      <p:sp>
        <p:nvSpPr>
          <p:cNvPr id="27" name="Text 25"/>
          <p:cNvSpPr/>
          <p:nvPr/>
        </p:nvSpPr>
        <p:spPr>
          <a:xfrm>
            <a:off x="1097280" y="548640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Design for Somalia’s Reality, Not a Textbook Model</a:t>
            </a:r>
            <a:endParaRPr lang="en-US" sz="1600" dirty="0"/>
          </a:p>
        </p:txBody>
      </p:sp>
      <p:sp>
        <p:nvSpPr>
          <p:cNvPr id="28" name="Text 26"/>
          <p:cNvSpPr/>
          <p:nvPr/>
        </p:nvSpPr>
        <p:spPr>
          <a:xfrm>
            <a:off x="1097280" y="5760720"/>
            <a:ext cx="10515600" cy="36576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Adapt global SHI principles to Somalia’s informal economy, large households, mobile populations, Takaful requirements, and mixed delivery system.</a:t>
            </a:r>
            <a:endParaRPr lang="en-US" sz="1200" dirty="0"/>
          </a:p>
        </p:txBody>
      </p:sp>
      <p:sp>
        <p:nvSpPr>
          <p:cNvPr id="29" name="Shape 27"/>
          <p:cNvSpPr/>
          <p:nvPr/>
        </p:nvSpPr>
        <p:spPr>
          <a:xfrm>
            <a:off x="0" y="6446520"/>
            <a:ext cx="12188952" cy="411480"/>
          </a:xfrm>
          <a:prstGeom prst="rect">
            <a:avLst/>
          </a:prstGeom>
          <a:solidFill>
            <a:srgbClr val="0D3B66"/>
          </a:solidFill>
          <a:ln/>
        </p:spPr>
        <p:txBody>
          <a:bodyPr/>
          <a:lstStyle/>
          <a:p>
            <a:endParaRPr lang="en-US"/>
          </a:p>
        </p:txBody>
      </p:sp>
      <p:sp>
        <p:nvSpPr>
          <p:cNvPr id="30" name="Text 28"/>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3474720"/>
          </a:xfrm>
          <a:prstGeom prst="rect">
            <a:avLst/>
          </a:prstGeom>
          <a:solidFill>
            <a:srgbClr val="0D3B66"/>
          </a:solidFill>
          <a:ln/>
        </p:spPr>
        <p:txBody>
          <a:bodyPr/>
          <a:lstStyle/>
          <a:p>
            <a:endParaRPr lang="en-US"/>
          </a:p>
        </p:txBody>
      </p:sp>
      <p:sp>
        <p:nvSpPr>
          <p:cNvPr id="3" name="Text 1"/>
          <p:cNvSpPr/>
          <p:nvPr/>
        </p:nvSpPr>
        <p:spPr>
          <a:xfrm>
            <a:off x="731520" y="731520"/>
            <a:ext cx="10698480" cy="731520"/>
          </a:xfrm>
          <a:prstGeom prst="rect">
            <a:avLst/>
          </a:prstGeom>
          <a:noFill/>
          <a:ln/>
        </p:spPr>
        <p:txBody>
          <a:bodyPr wrap="square" rtlCol="0" anchor="ctr"/>
          <a:lstStyle/>
          <a:p>
            <a:pPr marL="0" indent="0">
              <a:buNone/>
            </a:pPr>
            <a:r>
              <a:rPr lang="en-US" sz="3600" b="1" dirty="0">
                <a:solidFill>
                  <a:srgbClr val="FFFFFF"/>
                </a:solidFill>
                <a:latin typeface="Times New Roman" pitchFamily="34" charset="0"/>
                <a:ea typeface="Times New Roman" pitchFamily="34" charset="-122"/>
                <a:cs typeface="Times New Roman" pitchFamily="34" charset="-120"/>
              </a:rPr>
              <a:t>Shared Responsibility, Shared Future</a:t>
            </a:r>
            <a:endParaRPr lang="en-US" sz="3600" dirty="0"/>
          </a:p>
        </p:txBody>
      </p:sp>
      <p:sp>
        <p:nvSpPr>
          <p:cNvPr id="4" name="Text 2"/>
          <p:cNvSpPr/>
          <p:nvPr/>
        </p:nvSpPr>
        <p:spPr>
          <a:xfrm>
            <a:off x="731520" y="1645920"/>
            <a:ext cx="10698480" cy="1097280"/>
          </a:xfrm>
          <a:prstGeom prst="rect">
            <a:avLst/>
          </a:prstGeom>
          <a:noFill/>
          <a:ln/>
        </p:spPr>
        <p:txBody>
          <a:bodyPr wrap="square" rtlCol="0" anchor="ctr"/>
          <a:lstStyle/>
          <a:p>
            <a:pPr marL="0" indent="0">
              <a:lnSpc>
                <a:spcPct val="130000"/>
              </a:lnSpc>
              <a:buNone/>
            </a:pPr>
            <a:r>
              <a:rPr lang="en-US" sz="1600" i="1" dirty="0">
                <a:solidFill>
                  <a:schemeClr val="bg1"/>
                </a:solidFill>
                <a:latin typeface="Times New Roman" pitchFamily="34" charset="0"/>
                <a:ea typeface="Times New Roman" pitchFamily="34" charset="-122"/>
                <a:cs typeface="Times New Roman" pitchFamily="34" charset="-120"/>
              </a:rPr>
              <a:t>Social health insurance in Somalia will not be built by government alone, by the private sector alone, or by donors alone. It will require all of us - working together - to design solutions that are affordable, trusted, Sharia-compliant, and sustainable beyond any single project or funding cycle.</a:t>
            </a:r>
            <a:endParaRPr lang="en-US" sz="1600" dirty="0">
              <a:solidFill>
                <a:schemeClr val="bg1"/>
              </a:solidFill>
            </a:endParaRPr>
          </a:p>
        </p:txBody>
      </p:sp>
      <p:sp>
        <p:nvSpPr>
          <p:cNvPr id="5" name="Text 3"/>
          <p:cNvSpPr/>
          <p:nvPr/>
        </p:nvSpPr>
        <p:spPr>
          <a:xfrm>
            <a:off x="731520" y="3840480"/>
            <a:ext cx="10972800" cy="320040"/>
          </a:xfrm>
          <a:prstGeom prst="rect">
            <a:avLst/>
          </a:prstGeom>
          <a:noFill/>
          <a:ln/>
        </p:spPr>
        <p:txBody>
          <a:bodyPr wrap="square" rtlCol="0" anchor="ctr"/>
          <a:lstStyle/>
          <a:p>
            <a:pPr marL="0" indent="0">
              <a:buNone/>
            </a:pPr>
            <a:r>
              <a:rPr lang="en-US" sz="1800" b="1" dirty="0">
                <a:solidFill>
                  <a:srgbClr val="0D3B66"/>
                </a:solidFill>
                <a:latin typeface="Times New Roman" pitchFamily="34" charset="0"/>
                <a:ea typeface="Times New Roman" pitchFamily="34" charset="-122"/>
                <a:cs typeface="Times New Roman" pitchFamily="34" charset="-120"/>
              </a:rPr>
              <a:t>Key References:</a:t>
            </a:r>
            <a:endParaRPr lang="en-US" sz="1800" dirty="0"/>
          </a:p>
        </p:txBody>
      </p:sp>
      <p:sp>
        <p:nvSpPr>
          <p:cNvPr id="6" name="Text 4"/>
          <p:cNvSpPr/>
          <p:nvPr/>
        </p:nvSpPr>
        <p:spPr>
          <a:xfrm>
            <a:off x="731520" y="4206240"/>
            <a:ext cx="10698480" cy="256032"/>
          </a:xfrm>
          <a:prstGeom prst="rect">
            <a:avLst/>
          </a:prstGeom>
          <a:noFill/>
          <a:ln/>
        </p:spPr>
        <p:txBody>
          <a:bodyPr wrap="square" rtlCol="0" anchor="ctr"/>
          <a:lstStyle/>
          <a:p>
            <a:pPr marL="0" indent="0">
              <a:buNone/>
            </a:pPr>
            <a:r>
              <a:rPr lang="en-US" sz="1100" dirty="0">
                <a:solidFill>
                  <a:srgbClr val="333333"/>
                </a:solidFill>
                <a:latin typeface="Times New Roman" pitchFamily="34" charset="0"/>
                <a:ea typeface="Times New Roman" pitchFamily="34" charset="-122"/>
                <a:cs typeface="Times New Roman" pitchFamily="34" charset="-120"/>
              </a:rPr>
              <a:t>1. WHO &amp; World Bank (2025). Tracking Universal Health Coverage: 2025 Global Monitoring Report.</a:t>
            </a:r>
            <a:endParaRPr lang="en-US" sz="1100" dirty="0"/>
          </a:p>
        </p:txBody>
      </p:sp>
      <p:sp>
        <p:nvSpPr>
          <p:cNvPr id="7" name="Text 5"/>
          <p:cNvSpPr/>
          <p:nvPr/>
        </p:nvSpPr>
        <p:spPr>
          <a:xfrm>
            <a:off x="731520" y="4480560"/>
            <a:ext cx="10698480" cy="256032"/>
          </a:xfrm>
          <a:prstGeom prst="rect">
            <a:avLst/>
          </a:prstGeom>
          <a:noFill/>
          <a:ln/>
        </p:spPr>
        <p:txBody>
          <a:bodyPr wrap="square" rtlCol="0" anchor="ctr"/>
          <a:lstStyle/>
          <a:p>
            <a:pPr marL="0" indent="0">
              <a:buNone/>
            </a:pPr>
            <a:r>
              <a:rPr lang="en-US" sz="1100" dirty="0">
                <a:solidFill>
                  <a:srgbClr val="333333"/>
                </a:solidFill>
                <a:latin typeface="Times New Roman" pitchFamily="34" charset="0"/>
                <a:ea typeface="Times New Roman" pitchFamily="34" charset="-122"/>
                <a:cs typeface="Times New Roman" pitchFamily="34" charset="-120"/>
              </a:rPr>
              <a:t>2. World Bank (2020–2025). Strategy for Fragility, Conflict, and Violence.</a:t>
            </a:r>
            <a:endParaRPr lang="en-US" sz="1100" dirty="0"/>
          </a:p>
        </p:txBody>
      </p:sp>
      <p:sp>
        <p:nvSpPr>
          <p:cNvPr id="8" name="Text 6"/>
          <p:cNvSpPr/>
          <p:nvPr/>
        </p:nvSpPr>
        <p:spPr>
          <a:xfrm>
            <a:off x="731520" y="4754880"/>
            <a:ext cx="10698480" cy="256032"/>
          </a:xfrm>
          <a:prstGeom prst="rect">
            <a:avLst/>
          </a:prstGeom>
          <a:noFill/>
          <a:ln/>
        </p:spPr>
        <p:txBody>
          <a:bodyPr wrap="square" rtlCol="0" anchor="ctr"/>
          <a:lstStyle/>
          <a:p>
            <a:pPr marL="0" indent="0">
              <a:buNone/>
            </a:pPr>
            <a:r>
              <a:rPr lang="en-US" sz="1100" dirty="0">
                <a:solidFill>
                  <a:srgbClr val="333333"/>
                </a:solidFill>
                <a:latin typeface="Times New Roman" pitchFamily="34" charset="0"/>
                <a:ea typeface="Times New Roman" pitchFamily="34" charset="-122"/>
                <a:cs typeface="Times New Roman" pitchFamily="34" charset="-120"/>
              </a:rPr>
              <a:t>3. World Bank (2025). Fragile and Conflict-Affected Situations: Intertwined Crises, Multiple Vulnerabilities.</a:t>
            </a:r>
            <a:endParaRPr lang="en-US" sz="1100" dirty="0"/>
          </a:p>
        </p:txBody>
      </p:sp>
      <p:sp>
        <p:nvSpPr>
          <p:cNvPr id="9" name="Text 7"/>
          <p:cNvSpPr/>
          <p:nvPr/>
        </p:nvSpPr>
        <p:spPr>
          <a:xfrm>
            <a:off x="731520" y="5029200"/>
            <a:ext cx="10698480" cy="256032"/>
          </a:xfrm>
          <a:prstGeom prst="rect">
            <a:avLst/>
          </a:prstGeom>
          <a:noFill/>
          <a:ln/>
        </p:spPr>
        <p:txBody>
          <a:bodyPr wrap="square" rtlCol="0" anchor="ctr"/>
          <a:lstStyle/>
          <a:p>
            <a:pPr marL="0" indent="0">
              <a:buNone/>
            </a:pPr>
            <a:r>
              <a:rPr lang="en-US" sz="1100" dirty="0">
                <a:solidFill>
                  <a:srgbClr val="333333"/>
                </a:solidFill>
                <a:latin typeface="Times New Roman" pitchFamily="34" charset="0"/>
                <a:ea typeface="Times New Roman" pitchFamily="34" charset="-122"/>
                <a:cs typeface="Times New Roman" pitchFamily="34" charset="-120"/>
              </a:rPr>
              <a:t>4. WHO EMRO (2025). Health Systems Recovery in Fragile and Conflict-Affected Situations, RC72/7.</a:t>
            </a:r>
            <a:endParaRPr lang="en-US" sz="1100" dirty="0"/>
          </a:p>
        </p:txBody>
      </p:sp>
      <p:sp>
        <p:nvSpPr>
          <p:cNvPr id="10" name="Text 8"/>
          <p:cNvSpPr/>
          <p:nvPr/>
        </p:nvSpPr>
        <p:spPr>
          <a:xfrm>
            <a:off x="731520" y="5303520"/>
            <a:ext cx="10698480" cy="256032"/>
          </a:xfrm>
          <a:prstGeom prst="rect">
            <a:avLst/>
          </a:prstGeom>
          <a:noFill/>
          <a:ln/>
        </p:spPr>
        <p:txBody>
          <a:bodyPr wrap="square" rtlCol="0" anchor="ctr"/>
          <a:lstStyle/>
          <a:p>
            <a:pPr marL="0" indent="0">
              <a:buNone/>
            </a:pPr>
            <a:r>
              <a:rPr lang="en-US" sz="1100" dirty="0">
                <a:solidFill>
                  <a:srgbClr val="333333"/>
                </a:solidFill>
                <a:latin typeface="Times New Roman" pitchFamily="34" charset="0"/>
                <a:ea typeface="Times New Roman" pitchFamily="34" charset="-122"/>
                <a:cs typeface="Times New Roman" pitchFamily="34" charset="-120"/>
              </a:rPr>
              <a:t>5. PSPH Somalia (2021–2026). Primary Market Research on Health Seeking and Spending Behaviour. </a:t>
            </a:r>
            <a:r>
              <a:rPr lang="en-US" sz="1100" dirty="0" smtClean="0">
                <a:solidFill>
                  <a:srgbClr val="333333"/>
                </a:solidFill>
                <a:latin typeface="Times New Roman" pitchFamily="34" charset="0"/>
                <a:ea typeface="Times New Roman" pitchFamily="34" charset="-122"/>
                <a:cs typeface="Times New Roman" pitchFamily="34" charset="-120"/>
              </a:rPr>
              <a:t>SORDI//</a:t>
            </a:r>
            <a:r>
              <a:rPr lang="en-US" sz="1100" dirty="0">
                <a:solidFill>
                  <a:srgbClr val="333333"/>
                </a:solidFill>
                <a:latin typeface="Times New Roman" pitchFamily="34" charset="0"/>
                <a:ea typeface="Times New Roman" pitchFamily="34" charset="-122"/>
                <a:cs typeface="Times New Roman" pitchFamily="34" charset="-120"/>
              </a:rPr>
              <a:t>DT </a:t>
            </a:r>
            <a:r>
              <a:rPr lang="en-US" sz="1100" dirty="0" smtClean="0">
                <a:solidFill>
                  <a:srgbClr val="333333"/>
                </a:solidFill>
                <a:latin typeface="Times New Roman" pitchFamily="34" charset="0"/>
                <a:ea typeface="Times New Roman" pitchFamily="34" charset="-122"/>
                <a:cs typeface="Times New Roman" pitchFamily="34" charset="-120"/>
              </a:rPr>
              <a:t>Global/</a:t>
            </a:r>
            <a:r>
              <a:rPr lang="en-US" sz="1100" dirty="0" err="1" smtClean="0">
                <a:solidFill>
                  <a:srgbClr val="333333"/>
                </a:solidFill>
                <a:latin typeface="Times New Roman" pitchFamily="34" charset="0"/>
                <a:ea typeface="Times New Roman" pitchFamily="34" charset="-122"/>
                <a:cs typeface="Times New Roman" pitchFamily="34" charset="-120"/>
              </a:rPr>
              <a:t>SDCl</a:t>
            </a:r>
            <a:endParaRPr lang="en-US" sz="1100" dirty="0"/>
          </a:p>
        </p:txBody>
      </p:sp>
      <p:sp>
        <p:nvSpPr>
          <p:cNvPr id="11" name="Text 9"/>
          <p:cNvSpPr/>
          <p:nvPr/>
        </p:nvSpPr>
        <p:spPr>
          <a:xfrm>
            <a:off x="731520" y="5577840"/>
            <a:ext cx="10698480" cy="256032"/>
          </a:xfrm>
          <a:prstGeom prst="rect">
            <a:avLst/>
          </a:prstGeom>
          <a:noFill/>
          <a:ln/>
        </p:spPr>
        <p:txBody>
          <a:bodyPr wrap="square" rtlCol="0" anchor="ctr"/>
          <a:lstStyle/>
          <a:p>
            <a:pPr marL="0" indent="0">
              <a:buNone/>
            </a:pPr>
            <a:r>
              <a:rPr lang="en-US" sz="1100" dirty="0">
                <a:solidFill>
                  <a:srgbClr val="333333"/>
                </a:solidFill>
                <a:latin typeface="Times New Roman" pitchFamily="34" charset="0"/>
                <a:ea typeface="Times New Roman" pitchFamily="34" charset="-122"/>
                <a:cs typeface="Times New Roman" pitchFamily="34" charset="-120"/>
              </a:rPr>
              <a:t>6. Kutzin, J. (2013). Health Financing for UHC: Key Policy Messages. WHO Geneva.</a:t>
            </a:r>
            <a:endParaRPr lang="en-US" sz="1100" dirty="0"/>
          </a:p>
        </p:txBody>
      </p:sp>
      <p:sp>
        <p:nvSpPr>
          <p:cNvPr id="12" name="Text 10"/>
          <p:cNvSpPr/>
          <p:nvPr/>
        </p:nvSpPr>
        <p:spPr>
          <a:xfrm>
            <a:off x="731520" y="6035040"/>
            <a:ext cx="10698480" cy="365760"/>
          </a:xfrm>
          <a:prstGeom prst="rect">
            <a:avLst/>
          </a:prstGeom>
          <a:noFill/>
          <a:ln/>
        </p:spPr>
        <p:txBody>
          <a:bodyPr wrap="square" rtlCol="0" anchor="ctr"/>
          <a:lstStyle/>
          <a:p>
            <a:pPr marL="0" indent="0">
              <a:buNone/>
            </a:pPr>
            <a:r>
              <a:rPr lang="en-US" sz="2000" b="1" dirty="0">
                <a:solidFill>
                  <a:srgbClr val="0D3B66"/>
                </a:solidFill>
                <a:latin typeface="Times New Roman" pitchFamily="34" charset="0"/>
                <a:ea typeface="Times New Roman" pitchFamily="34" charset="-122"/>
                <a:cs typeface="Times New Roman" pitchFamily="34" charset="-120"/>
              </a:rPr>
              <a:t>Thank You — Questions &amp; Discussion</a:t>
            </a:r>
            <a:endParaRPr lang="en-US" sz="2000" dirty="0"/>
          </a:p>
        </p:txBody>
      </p:sp>
      <p:sp>
        <p:nvSpPr>
          <p:cNvPr id="13" name="Shape 11"/>
          <p:cNvSpPr/>
          <p:nvPr/>
        </p:nvSpPr>
        <p:spPr>
          <a:xfrm>
            <a:off x="0" y="6446520"/>
            <a:ext cx="12188952" cy="411480"/>
          </a:xfrm>
          <a:prstGeom prst="rect">
            <a:avLst/>
          </a:prstGeom>
          <a:solidFill>
            <a:srgbClr val="0D3B66"/>
          </a:solidFill>
          <a:ln/>
        </p:spPr>
        <p:txBody>
          <a:bodyPr/>
          <a:lstStyle/>
          <a:p>
            <a:endParaRPr lang="en-US"/>
          </a:p>
        </p:txBody>
      </p:sp>
      <p:sp>
        <p:nvSpPr>
          <p:cNvPr id="14" name="Text 12"/>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73152"/>
          </a:xfrm>
          <a:prstGeom prst="rect">
            <a:avLst/>
          </a:prstGeom>
          <a:solidFill>
            <a:srgbClr val="1D2C4C"/>
          </a:solidFill>
          <a:ln/>
        </p:spPr>
        <p:txBody>
          <a:bodyPr/>
          <a:lstStyle/>
          <a:p>
            <a:endParaRPr lang="en-US"/>
          </a:p>
        </p:txBody>
      </p:sp>
      <p:sp>
        <p:nvSpPr>
          <p:cNvPr id="4" name="Shape 2"/>
          <p:cNvSpPr/>
          <p:nvPr/>
        </p:nvSpPr>
        <p:spPr>
          <a:xfrm>
            <a:off x="731520" y="1097280"/>
            <a:ext cx="10698480" cy="0"/>
          </a:xfrm>
          <a:prstGeom prst="line">
            <a:avLst/>
          </a:prstGeom>
          <a:noFill/>
          <a:ln w="12700">
            <a:solidFill>
              <a:srgbClr val="D6E8F7"/>
            </a:solidFill>
            <a:prstDash val="solid"/>
          </a:ln>
        </p:spPr>
        <p:txBody>
          <a:bodyPr/>
          <a:lstStyle/>
          <a:p>
            <a:endParaRPr lang="en-US"/>
          </a:p>
        </p:txBody>
      </p:sp>
      <p:sp>
        <p:nvSpPr>
          <p:cNvPr id="5" name="Text 3"/>
          <p:cNvSpPr/>
          <p:nvPr/>
        </p:nvSpPr>
        <p:spPr>
          <a:xfrm>
            <a:off x="731520" y="1371600"/>
            <a:ext cx="5486400" cy="3200400"/>
          </a:xfrm>
          <a:prstGeom prst="rect">
            <a:avLst/>
          </a:prstGeom>
          <a:noFill/>
          <a:ln/>
        </p:spPr>
        <p:txBody>
          <a:bodyPr wrap="square" rtlCol="0" anchor="t"/>
          <a:lstStyle/>
          <a:p>
            <a:pPr marL="0" indent="0">
              <a:lnSpc>
                <a:spcPct val="125000"/>
              </a:lnSpc>
              <a:buNone/>
            </a:pPr>
            <a:r>
              <a:rPr lang="en-US" sz="2000" b="1" dirty="0">
                <a:solidFill>
                  <a:srgbClr val="2659C7"/>
                </a:solidFill>
                <a:latin typeface="Times New Roman" pitchFamily="34" charset="0"/>
                <a:ea typeface="Times New Roman" pitchFamily="34" charset="-122"/>
                <a:cs typeface="Times New Roman" pitchFamily="34" charset="-120"/>
              </a:rPr>
              <a:t>Universal Health Coverage (UHC)
</a:t>
            </a:r>
            <a:r>
              <a:rPr lang="en-US" sz="1600" dirty="0">
                <a:solidFill>
                  <a:srgbClr val="333333"/>
                </a:solidFill>
                <a:latin typeface="Times New Roman" pitchFamily="34" charset="0"/>
                <a:ea typeface="Times New Roman" pitchFamily="34" charset="-122"/>
                <a:cs typeface="Times New Roman" pitchFamily="34" charset="-120"/>
              </a:rPr>
              <a:t>The World Health Organization defines UHC as ensuring all people have access to the health services they need without financial hardship. Social health insurance is one of the primary mechanisms to achieve this goal.
The World Bank estimates that over </a:t>
            </a:r>
            <a:r>
              <a:rPr lang="en-US" sz="1600" b="1" dirty="0">
                <a:solidFill>
                  <a:srgbClr val="C0392B"/>
                </a:solidFill>
                <a:latin typeface="Times New Roman" pitchFamily="34" charset="0"/>
                <a:ea typeface="Times New Roman" pitchFamily="34" charset="-122"/>
                <a:cs typeface="Times New Roman" pitchFamily="34" charset="-120"/>
              </a:rPr>
              <a:t>100 million people are pushed into extreme poverty every year </a:t>
            </a:r>
            <a:r>
              <a:rPr lang="en-US" sz="1600" dirty="0">
                <a:solidFill>
                  <a:srgbClr val="333333"/>
                </a:solidFill>
                <a:latin typeface="Times New Roman" pitchFamily="34" charset="0"/>
                <a:ea typeface="Times New Roman" pitchFamily="34" charset="-122"/>
                <a:cs typeface="Times New Roman" pitchFamily="34" charset="-120"/>
              </a:rPr>
              <a:t>by out-of-pocket health payments (World Bank &amp; WHO, 2023).</a:t>
            </a:r>
            <a:endParaRPr lang="en-US" sz="2000" dirty="0"/>
          </a:p>
        </p:txBody>
      </p:sp>
      <p:sp>
        <p:nvSpPr>
          <p:cNvPr id="6" name="Shape 4"/>
          <p:cNvSpPr/>
          <p:nvPr/>
        </p:nvSpPr>
        <p:spPr>
          <a:xfrm>
            <a:off x="6675120" y="1371600"/>
            <a:ext cx="4846320" cy="3474720"/>
          </a:xfrm>
          <a:prstGeom prst="roundRect">
            <a:avLst>
              <a:gd name="adj" fmla="val 4286"/>
            </a:avLst>
          </a:prstGeom>
          <a:solidFill>
            <a:srgbClr val="1D2C4C"/>
          </a:solidFill>
          <a:ln/>
        </p:spPr>
        <p:txBody>
          <a:bodyPr/>
          <a:lstStyle/>
          <a:p>
            <a:endParaRPr lang="en-US"/>
          </a:p>
        </p:txBody>
      </p:sp>
      <p:sp>
        <p:nvSpPr>
          <p:cNvPr id="7" name="Text 5"/>
          <p:cNvSpPr/>
          <p:nvPr/>
        </p:nvSpPr>
        <p:spPr>
          <a:xfrm>
            <a:off x="6858000" y="1463040"/>
            <a:ext cx="4572000" cy="365760"/>
          </a:xfrm>
          <a:prstGeom prst="rect">
            <a:avLst/>
          </a:prstGeom>
          <a:noFill/>
          <a:ln/>
        </p:spPr>
        <p:txBody>
          <a:bodyPr wrap="square" rtlCol="0" anchor="ctr"/>
          <a:lstStyle/>
          <a:p>
            <a:pPr marL="0" indent="0">
              <a:buNone/>
            </a:pPr>
            <a:r>
              <a:rPr lang="en-US" sz="2000" b="1" dirty="0">
                <a:solidFill>
                  <a:srgbClr val="FFFFFF"/>
                </a:solidFill>
                <a:latin typeface="Times New Roman" pitchFamily="34" charset="0"/>
                <a:ea typeface="Times New Roman" pitchFamily="34" charset="-122"/>
                <a:cs typeface="Times New Roman" pitchFamily="34" charset="-120"/>
              </a:rPr>
              <a:t>Pathways to UHC</a:t>
            </a:r>
            <a:endParaRPr lang="en-US" sz="2000" dirty="0"/>
          </a:p>
        </p:txBody>
      </p:sp>
      <p:sp>
        <p:nvSpPr>
          <p:cNvPr id="8" name="Text 6"/>
          <p:cNvSpPr/>
          <p:nvPr/>
        </p:nvSpPr>
        <p:spPr>
          <a:xfrm>
            <a:off x="6858000" y="1920240"/>
            <a:ext cx="4572000" cy="2468880"/>
          </a:xfrm>
          <a:prstGeom prst="rect">
            <a:avLst/>
          </a:prstGeom>
          <a:noFill/>
          <a:ln/>
        </p:spPr>
        <p:txBody>
          <a:bodyPr wrap="square" rtlCol="0" anchor="t"/>
          <a:lstStyle/>
          <a:p>
            <a:pPr marL="0" indent="0">
              <a:lnSpc>
                <a:spcPct val="120000"/>
              </a:lnSpc>
              <a:buNone/>
            </a:pPr>
            <a:r>
              <a:rPr lang="en-US" sz="1400" b="1" dirty="0">
                <a:solidFill>
                  <a:srgbClr val="79C7F4"/>
                </a:solidFill>
                <a:latin typeface="Times New Roman" pitchFamily="34" charset="0"/>
                <a:ea typeface="Times New Roman" pitchFamily="34" charset="-122"/>
                <a:cs typeface="Times New Roman" pitchFamily="34" charset="-120"/>
              </a:rPr>
              <a:t>1. </a:t>
            </a:r>
            <a:r>
              <a:rPr lang="en-US" sz="1400" dirty="0">
                <a:solidFill>
                  <a:srgbClr val="FFFFFF"/>
                </a:solidFill>
                <a:latin typeface="Times New Roman" pitchFamily="34" charset="0"/>
                <a:ea typeface="Times New Roman" pitchFamily="34" charset="-122"/>
                <a:cs typeface="Times New Roman" pitchFamily="34" charset="-120"/>
              </a:rPr>
              <a:t>Social Health Insurance
    Compulsory, contribution-based pooling
</a:t>
            </a:r>
            <a:r>
              <a:rPr lang="en-US" sz="1400" b="1" dirty="0">
                <a:solidFill>
                  <a:srgbClr val="79C7F4"/>
                </a:solidFill>
                <a:latin typeface="Times New Roman" pitchFamily="34" charset="0"/>
                <a:ea typeface="Times New Roman" pitchFamily="34" charset="-122"/>
                <a:cs typeface="Times New Roman" pitchFamily="34" charset="-120"/>
              </a:rPr>
              <a:t>2. </a:t>
            </a:r>
            <a:r>
              <a:rPr lang="en-US" sz="1400" dirty="0">
                <a:solidFill>
                  <a:srgbClr val="FFFFFF"/>
                </a:solidFill>
                <a:latin typeface="Times New Roman" pitchFamily="34" charset="0"/>
                <a:ea typeface="Times New Roman" pitchFamily="34" charset="-122"/>
                <a:cs typeface="Times New Roman" pitchFamily="34" charset="-120"/>
              </a:rPr>
              <a:t>Tax-Funded National Health Service
    Government-financed universal coverage
</a:t>
            </a:r>
            <a:r>
              <a:rPr lang="en-US" sz="1400" b="1" dirty="0">
                <a:solidFill>
                  <a:srgbClr val="79C7F4"/>
                </a:solidFill>
                <a:latin typeface="Times New Roman" pitchFamily="34" charset="0"/>
                <a:ea typeface="Times New Roman" pitchFamily="34" charset="-122"/>
                <a:cs typeface="Times New Roman" pitchFamily="34" charset="-120"/>
              </a:rPr>
              <a:t>3. </a:t>
            </a:r>
            <a:r>
              <a:rPr lang="en-US" sz="1400" dirty="0">
                <a:solidFill>
                  <a:srgbClr val="FFFFFF"/>
                </a:solidFill>
                <a:latin typeface="Times New Roman" pitchFamily="34" charset="0"/>
                <a:ea typeface="Times New Roman" pitchFamily="34" charset="-122"/>
                <a:cs typeface="Times New Roman" pitchFamily="34" charset="-120"/>
              </a:rPr>
              <a:t>Community-Based Health Insurance
    Voluntary, local risk pooling
</a:t>
            </a:r>
            <a:r>
              <a:rPr lang="en-US" sz="1400" b="1" dirty="0">
                <a:solidFill>
                  <a:srgbClr val="79C7F4"/>
                </a:solidFill>
                <a:latin typeface="Times New Roman" pitchFamily="34" charset="0"/>
                <a:ea typeface="Times New Roman" pitchFamily="34" charset="-122"/>
                <a:cs typeface="Times New Roman" pitchFamily="34" charset="-120"/>
              </a:rPr>
              <a:t>4. </a:t>
            </a:r>
            <a:r>
              <a:rPr lang="en-US" sz="1400" dirty="0">
                <a:solidFill>
                  <a:srgbClr val="FFFFFF"/>
                </a:solidFill>
                <a:latin typeface="Times New Roman" pitchFamily="34" charset="0"/>
                <a:ea typeface="Times New Roman" pitchFamily="34" charset="-122"/>
                <a:cs typeface="Times New Roman" pitchFamily="34" charset="-120"/>
              </a:rPr>
              <a:t>Private Voluntary Insurance</a:t>
            </a:r>
            <a:endParaRPr lang="en-US" sz="1400" dirty="0"/>
          </a:p>
          <a:p>
            <a:pPr marL="0" indent="0">
              <a:lnSpc>
                <a:spcPct val="120000"/>
              </a:lnSpc>
              <a:buNone/>
            </a:pPr>
            <a:r>
              <a:rPr lang="en-US" sz="1400" dirty="0">
                <a:solidFill>
                  <a:srgbClr val="FFFFFF"/>
                </a:solidFill>
                <a:latin typeface="Times New Roman" pitchFamily="34" charset="0"/>
                <a:ea typeface="Times New Roman" pitchFamily="34" charset="-122"/>
                <a:cs typeface="Times New Roman" pitchFamily="34" charset="-120"/>
              </a:rPr>
              <a:t>    Market-driven, commercial products</a:t>
            </a:r>
            <a:endParaRPr lang="en-US" sz="1400" dirty="0"/>
          </a:p>
        </p:txBody>
      </p:sp>
      <p:sp>
        <p:nvSpPr>
          <p:cNvPr id="9" name="Shape 7"/>
          <p:cNvSpPr/>
          <p:nvPr/>
        </p:nvSpPr>
        <p:spPr>
          <a:xfrm>
            <a:off x="731520" y="4846320"/>
            <a:ext cx="10698480" cy="1097280"/>
          </a:xfrm>
          <a:prstGeom prst="roundRect">
            <a:avLst>
              <a:gd name="adj" fmla="val 8333"/>
            </a:avLst>
          </a:prstGeom>
          <a:solidFill>
            <a:srgbClr val="F5F8FC"/>
          </a:solidFill>
          <a:ln/>
        </p:spPr>
        <p:txBody>
          <a:bodyPr/>
          <a:lstStyle/>
          <a:p>
            <a:endParaRPr lang="en-US"/>
          </a:p>
        </p:txBody>
      </p:sp>
      <p:sp>
        <p:nvSpPr>
          <p:cNvPr id="10" name="Text 8"/>
          <p:cNvSpPr/>
          <p:nvPr/>
        </p:nvSpPr>
        <p:spPr>
          <a:xfrm>
            <a:off x="914400" y="4937760"/>
            <a:ext cx="10332720" cy="914400"/>
          </a:xfrm>
          <a:prstGeom prst="rect">
            <a:avLst/>
          </a:prstGeom>
          <a:noFill/>
          <a:ln/>
        </p:spPr>
        <p:txBody>
          <a:bodyPr wrap="square" rtlCol="0" anchor="ctr"/>
          <a:lstStyle/>
          <a:p>
            <a:pPr marL="0" indent="0">
              <a:lnSpc>
                <a:spcPct val="120000"/>
              </a:lnSpc>
              <a:buNone/>
            </a:pPr>
            <a:r>
              <a:rPr lang="en-US" sz="1500" i="1" dirty="0">
                <a:solidFill>
                  <a:srgbClr val="1D2C4C"/>
                </a:solidFill>
                <a:latin typeface="Times New Roman" pitchFamily="34" charset="0"/>
                <a:ea typeface="Times New Roman" pitchFamily="34" charset="-122"/>
                <a:cs typeface="Times New Roman" pitchFamily="34" charset="-120"/>
              </a:rPr>
              <a:t>“No country has achieved universal health coverage by relying on out-of-pocket payments alone. Moving towards prepayment and pooling is essential.”
</a:t>
            </a:r>
            <a:r>
              <a:rPr lang="en-US" sz="1200" b="1" dirty="0">
                <a:solidFill>
                  <a:srgbClr val="2659C7"/>
                </a:solidFill>
                <a:latin typeface="Times New Roman" pitchFamily="34" charset="0"/>
                <a:ea typeface="Times New Roman" pitchFamily="34" charset="-122"/>
                <a:cs typeface="Times New Roman" pitchFamily="34" charset="-120"/>
              </a:rPr>
              <a:t>— WHO World Health Report, 2010</a:t>
            </a:r>
            <a:endParaRPr lang="en-US" sz="1500" dirty="0"/>
          </a:p>
        </p:txBody>
      </p:sp>
      <p:sp>
        <p:nvSpPr>
          <p:cNvPr id="12" name="Shape 0">
            <a:extLst>
              <a:ext uri="{FF2B5EF4-FFF2-40B4-BE49-F238E27FC236}">
                <a16:creationId xmlns:a16="http://schemas.microsoft.com/office/drawing/2014/main" xmlns="" id="{495DE55D-FF32-7323-96B8-83F2D504B140}"/>
              </a:ext>
            </a:extLst>
          </p:cNvPr>
          <p:cNvSpPr/>
          <p:nvPr/>
        </p:nvSpPr>
        <p:spPr>
          <a:xfrm>
            <a:off x="0" y="22860"/>
            <a:ext cx="12188952" cy="1097280"/>
          </a:xfrm>
          <a:prstGeom prst="rect">
            <a:avLst/>
          </a:prstGeom>
          <a:solidFill>
            <a:srgbClr val="0D3B66"/>
          </a:solidFill>
          <a:ln/>
        </p:spPr>
        <p:txBody>
          <a:bodyPr/>
          <a:lstStyle/>
          <a:p>
            <a:r>
              <a:rPr lang="en-US" sz="3200" b="1" dirty="0">
                <a:solidFill>
                  <a:schemeClr val="bg1"/>
                </a:solidFill>
                <a:latin typeface="Times New Roman" panose="02020603050405020304" pitchFamily="18" charset="0"/>
                <a:cs typeface="Times New Roman" panose="02020603050405020304" pitchFamily="18" charset="0"/>
              </a:rPr>
              <a:t>The Global Imperative: Why Social Health Insurance Matters</a:t>
            </a:r>
          </a:p>
        </p:txBody>
      </p:sp>
      <p:sp>
        <p:nvSpPr>
          <p:cNvPr id="13" name="Shape 22">
            <a:extLst>
              <a:ext uri="{FF2B5EF4-FFF2-40B4-BE49-F238E27FC236}">
                <a16:creationId xmlns:a16="http://schemas.microsoft.com/office/drawing/2014/main" xmlns="" id="{59241E7C-E671-6C5B-3ABB-26377E742D49}"/>
              </a:ext>
            </a:extLst>
          </p:cNvPr>
          <p:cNvSpPr/>
          <p:nvPr/>
        </p:nvSpPr>
        <p:spPr>
          <a:xfrm>
            <a:off x="0" y="6446520"/>
            <a:ext cx="12188952" cy="411480"/>
          </a:xfrm>
          <a:prstGeom prst="rect">
            <a:avLst/>
          </a:prstGeom>
          <a:solidFill>
            <a:srgbClr val="0D3B66"/>
          </a:solidFill>
          <a:ln/>
        </p:spPr>
        <p:txBody>
          <a:bodyPr/>
          <a:lstStyle/>
          <a:p>
            <a:endParaRPr lang="en-US"/>
          </a:p>
        </p:txBody>
      </p:sp>
      <p:sp>
        <p:nvSpPr>
          <p:cNvPr id="14" name="Text 23">
            <a:extLst>
              <a:ext uri="{FF2B5EF4-FFF2-40B4-BE49-F238E27FC236}">
                <a16:creationId xmlns:a16="http://schemas.microsoft.com/office/drawing/2014/main" xmlns="" id="{E7EE6A20-5FB7-6C53-C4D6-B8FFBF890BB0}"/>
              </a:ext>
            </a:extLst>
          </p:cNvPr>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Why Social Health Insurance Matters</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The global imperative for Universal Health Coverage (UHC)</a:t>
            </a:r>
            <a:endParaRPr lang="en-US" sz="1600" dirty="0"/>
          </a:p>
        </p:txBody>
      </p:sp>
      <p:sp>
        <p:nvSpPr>
          <p:cNvPr id="5" name="Shape 3"/>
          <p:cNvSpPr/>
          <p:nvPr/>
        </p:nvSpPr>
        <p:spPr>
          <a:xfrm>
            <a:off x="548640" y="1828800"/>
            <a:ext cx="3474720" cy="1828800"/>
          </a:xfrm>
          <a:prstGeom prst="roundRect">
            <a:avLst>
              <a:gd name="adj" fmla="val 6000"/>
            </a:avLst>
          </a:prstGeom>
          <a:solidFill>
            <a:srgbClr val="0D3B66"/>
          </a:solidFill>
          <a:ln/>
        </p:spPr>
        <p:txBody>
          <a:bodyPr/>
          <a:lstStyle/>
          <a:p>
            <a:endParaRPr lang="en-US"/>
          </a:p>
        </p:txBody>
      </p:sp>
      <p:sp>
        <p:nvSpPr>
          <p:cNvPr id="6" name="Text 4"/>
          <p:cNvSpPr/>
          <p:nvPr/>
        </p:nvSpPr>
        <p:spPr>
          <a:xfrm>
            <a:off x="548640" y="1874520"/>
            <a:ext cx="3474720" cy="731520"/>
          </a:xfrm>
          <a:prstGeom prst="rect">
            <a:avLst/>
          </a:prstGeom>
          <a:noFill/>
          <a:ln/>
        </p:spPr>
        <p:txBody>
          <a:bodyPr wrap="square" lIns="0" tIns="0" rIns="0" bIns="0" rtlCol="0" anchor="ctr"/>
          <a:lstStyle/>
          <a:p>
            <a:pPr marL="0" indent="0" algn="ctr">
              <a:buNone/>
            </a:pPr>
            <a:r>
              <a:rPr lang="en-US" sz="3600" b="1" dirty="0">
                <a:solidFill>
                  <a:srgbClr val="F4A623"/>
                </a:solidFill>
                <a:latin typeface="Times New Roman" pitchFamily="34" charset="0"/>
                <a:ea typeface="Times New Roman" pitchFamily="34" charset="-122"/>
                <a:cs typeface="Times New Roman" pitchFamily="34" charset="-120"/>
              </a:rPr>
              <a:t>4.6B</a:t>
            </a:r>
            <a:endParaRPr lang="en-US" sz="3600" dirty="0"/>
          </a:p>
        </p:txBody>
      </p:sp>
      <p:sp>
        <p:nvSpPr>
          <p:cNvPr id="7" name="Text 5"/>
          <p:cNvSpPr/>
          <p:nvPr/>
        </p:nvSpPr>
        <p:spPr>
          <a:xfrm>
            <a:off x="822960" y="2606040"/>
            <a:ext cx="2926080" cy="594360"/>
          </a:xfrm>
          <a:prstGeom prst="rect">
            <a:avLst/>
          </a:prstGeom>
          <a:noFill/>
          <a:ln/>
        </p:spPr>
        <p:txBody>
          <a:bodyPr wrap="square" rtlCol="0" anchor="ctr"/>
          <a:lstStyle/>
          <a:p>
            <a:pPr marL="0" indent="0" algn="ctr">
              <a:lnSpc>
                <a:spcPct val="115000"/>
              </a:lnSpc>
              <a:buNone/>
            </a:pPr>
            <a:r>
              <a:rPr lang="en-US" sz="1400" dirty="0">
                <a:solidFill>
                  <a:srgbClr val="FFFFFF"/>
                </a:solidFill>
                <a:latin typeface="Times New Roman" pitchFamily="34" charset="0"/>
                <a:ea typeface="Times New Roman" pitchFamily="34" charset="-122"/>
                <a:cs typeface="Times New Roman" pitchFamily="34" charset="-120"/>
              </a:rPr>
              <a:t>people lack access to</a:t>
            </a:r>
            <a:endParaRPr lang="en-US" sz="1400" dirty="0"/>
          </a:p>
          <a:p>
            <a:pPr marL="0" indent="0" algn="ctr">
              <a:lnSpc>
                <a:spcPct val="115000"/>
              </a:lnSpc>
              <a:buNone/>
            </a:pPr>
            <a:r>
              <a:rPr lang="en-US" sz="1400" dirty="0">
                <a:solidFill>
                  <a:srgbClr val="FFFFFF"/>
                </a:solidFill>
                <a:latin typeface="Times New Roman" pitchFamily="34" charset="0"/>
                <a:ea typeface="Times New Roman" pitchFamily="34" charset="-122"/>
                <a:cs typeface="Times New Roman" pitchFamily="34" charset="-120"/>
              </a:rPr>
              <a:t>essential health services</a:t>
            </a:r>
            <a:endParaRPr lang="en-US" sz="1400" dirty="0"/>
          </a:p>
        </p:txBody>
      </p:sp>
      <p:sp>
        <p:nvSpPr>
          <p:cNvPr id="8" name="Text 6"/>
          <p:cNvSpPr/>
          <p:nvPr/>
        </p:nvSpPr>
        <p:spPr>
          <a:xfrm>
            <a:off x="822960" y="3246120"/>
            <a:ext cx="2926080" cy="274320"/>
          </a:xfrm>
          <a:prstGeom prst="rect">
            <a:avLst/>
          </a:prstGeom>
          <a:noFill/>
          <a:ln/>
        </p:spPr>
        <p:txBody>
          <a:bodyPr wrap="square" rtlCol="0" anchor="ctr"/>
          <a:lstStyle/>
          <a:p>
            <a:pPr marL="0" indent="0" algn="ctr">
              <a:buNone/>
            </a:pPr>
            <a:r>
              <a:rPr lang="en-US" sz="1000" i="1" dirty="0">
                <a:solidFill>
                  <a:srgbClr val="5DADE2"/>
                </a:solidFill>
                <a:latin typeface="Times New Roman" pitchFamily="34" charset="0"/>
                <a:ea typeface="Times New Roman" pitchFamily="34" charset="-122"/>
                <a:cs typeface="Times New Roman" pitchFamily="34" charset="-120"/>
              </a:rPr>
              <a:t>WHO/World Bank, 2025</a:t>
            </a:r>
            <a:endParaRPr lang="en-US" sz="1000" dirty="0"/>
          </a:p>
        </p:txBody>
      </p:sp>
      <p:sp>
        <p:nvSpPr>
          <p:cNvPr id="9" name="Shape 7"/>
          <p:cNvSpPr/>
          <p:nvPr/>
        </p:nvSpPr>
        <p:spPr>
          <a:xfrm>
            <a:off x="4297680" y="1828800"/>
            <a:ext cx="3474720" cy="1828800"/>
          </a:xfrm>
          <a:prstGeom prst="roundRect">
            <a:avLst>
              <a:gd name="adj" fmla="val 6000"/>
            </a:avLst>
          </a:prstGeom>
          <a:solidFill>
            <a:srgbClr val="0D3B66"/>
          </a:solidFill>
          <a:ln/>
        </p:spPr>
        <p:txBody>
          <a:bodyPr/>
          <a:lstStyle/>
          <a:p>
            <a:endParaRPr lang="en-US"/>
          </a:p>
        </p:txBody>
      </p:sp>
      <p:sp>
        <p:nvSpPr>
          <p:cNvPr id="10" name="Text 8"/>
          <p:cNvSpPr/>
          <p:nvPr/>
        </p:nvSpPr>
        <p:spPr>
          <a:xfrm>
            <a:off x="4297680" y="1874520"/>
            <a:ext cx="3474720" cy="731520"/>
          </a:xfrm>
          <a:prstGeom prst="rect">
            <a:avLst/>
          </a:prstGeom>
          <a:noFill/>
          <a:ln/>
        </p:spPr>
        <p:txBody>
          <a:bodyPr wrap="square" lIns="0" tIns="0" rIns="0" bIns="0" rtlCol="0" anchor="ctr"/>
          <a:lstStyle/>
          <a:p>
            <a:pPr marL="0" indent="0" algn="ctr">
              <a:buNone/>
            </a:pPr>
            <a:r>
              <a:rPr lang="en-US" sz="3600" b="1" dirty="0">
                <a:solidFill>
                  <a:srgbClr val="F4A623"/>
                </a:solidFill>
                <a:latin typeface="Times New Roman" pitchFamily="34" charset="0"/>
                <a:ea typeface="Times New Roman" pitchFamily="34" charset="-122"/>
                <a:cs typeface="Times New Roman" pitchFamily="34" charset="-120"/>
              </a:rPr>
              <a:t>2B</a:t>
            </a:r>
            <a:endParaRPr lang="en-US" sz="3600" dirty="0"/>
          </a:p>
        </p:txBody>
      </p:sp>
      <p:sp>
        <p:nvSpPr>
          <p:cNvPr id="11" name="Text 9"/>
          <p:cNvSpPr/>
          <p:nvPr/>
        </p:nvSpPr>
        <p:spPr>
          <a:xfrm>
            <a:off x="4572000" y="2606040"/>
            <a:ext cx="2926080" cy="594360"/>
          </a:xfrm>
          <a:prstGeom prst="rect">
            <a:avLst/>
          </a:prstGeom>
          <a:noFill/>
          <a:ln/>
        </p:spPr>
        <p:txBody>
          <a:bodyPr wrap="square" rtlCol="0" anchor="ctr"/>
          <a:lstStyle/>
          <a:p>
            <a:pPr marL="0" indent="0" algn="ctr">
              <a:lnSpc>
                <a:spcPct val="115000"/>
              </a:lnSpc>
              <a:buNone/>
            </a:pPr>
            <a:r>
              <a:rPr lang="en-US" sz="1400" dirty="0">
                <a:solidFill>
                  <a:srgbClr val="FFFFFF"/>
                </a:solidFill>
                <a:latin typeface="Times New Roman" pitchFamily="34" charset="0"/>
                <a:ea typeface="Times New Roman" pitchFamily="34" charset="-122"/>
                <a:cs typeface="Times New Roman" pitchFamily="34" charset="-120"/>
              </a:rPr>
              <a:t>face severe financial</a:t>
            </a:r>
            <a:endParaRPr lang="en-US" sz="1400" dirty="0"/>
          </a:p>
          <a:p>
            <a:pPr marL="0" indent="0" algn="ctr">
              <a:lnSpc>
                <a:spcPct val="115000"/>
              </a:lnSpc>
              <a:buNone/>
            </a:pPr>
            <a:r>
              <a:rPr lang="en-US" sz="1400" dirty="0">
                <a:solidFill>
                  <a:srgbClr val="FFFFFF"/>
                </a:solidFill>
                <a:latin typeface="Times New Roman" pitchFamily="34" charset="0"/>
                <a:ea typeface="Times New Roman" pitchFamily="34" charset="-122"/>
                <a:cs typeface="Times New Roman" pitchFamily="34" charset="-120"/>
              </a:rPr>
              <a:t>hardship from health costs</a:t>
            </a:r>
            <a:endParaRPr lang="en-US" sz="1400" dirty="0"/>
          </a:p>
        </p:txBody>
      </p:sp>
      <p:sp>
        <p:nvSpPr>
          <p:cNvPr id="12" name="Text 10"/>
          <p:cNvSpPr/>
          <p:nvPr/>
        </p:nvSpPr>
        <p:spPr>
          <a:xfrm>
            <a:off x="4572000" y="3246120"/>
            <a:ext cx="2926080" cy="274320"/>
          </a:xfrm>
          <a:prstGeom prst="rect">
            <a:avLst/>
          </a:prstGeom>
          <a:noFill/>
          <a:ln/>
        </p:spPr>
        <p:txBody>
          <a:bodyPr wrap="square" rtlCol="0" anchor="ctr"/>
          <a:lstStyle/>
          <a:p>
            <a:pPr marL="0" indent="0" algn="ctr">
              <a:buNone/>
            </a:pPr>
            <a:r>
              <a:rPr lang="en-US" sz="1000" i="1" dirty="0">
                <a:solidFill>
                  <a:srgbClr val="5DADE2"/>
                </a:solidFill>
                <a:latin typeface="Times New Roman" pitchFamily="34" charset="0"/>
                <a:ea typeface="Times New Roman" pitchFamily="34" charset="-122"/>
                <a:cs typeface="Times New Roman" pitchFamily="34" charset="-120"/>
              </a:rPr>
              <a:t>UHC GMR, 2025</a:t>
            </a:r>
            <a:endParaRPr lang="en-US" sz="1000" dirty="0"/>
          </a:p>
        </p:txBody>
      </p:sp>
      <p:sp>
        <p:nvSpPr>
          <p:cNvPr id="13" name="Shape 11"/>
          <p:cNvSpPr/>
          <p:nvPr/>
        </p:nvSpPr>
        <p:spPr>
          <a:xfrm>
            <a:off x="8046720" y="1828800"/>
            <a:ext cx="3474720" cy="1828800"/>
          </a:xfrm>
          <a:prstGeom prst="roundRect">
            <a:avLst>
              <a:gd name="adj" fmla="val 6000"/>
            </a:avLst>
          </a:prstGeom>
          <a:solidFill>
            <a:srgbClr val="0D3B66"/>
          </a:solidFill>
          <a:ln/>
        </p:spPr>
        <p:txBody>
          <a:bodyPr/>
          <a:lstStyle/>
          <a:p>
            <a:endParaRPr lang="en-US"/>
          </a:p>
        </p:txBody>
      </p:sp>
      <p:sp>
        <p:nvSpPr>
          <p:cNvPr id="14" name="Text 12"/>
          <p:cNvSpPr/>
          <p:nvPr/>
        </p:nvSpPr>
        <p:spPr>
          <a:xfrm>
            <a:off x="8046720" y="1874520"/>
            <a:ext cx="3474720" cy="731520"/>
          </a:xfrm>
          <a:prstGeom prst="rect">
            <a:avLst/>
          </a:prstGeom>
          <a:noFill/>
          <a:ln/>
        </p:spPr>
        <p:txBody>
          <a:bodyPr wrap="square" lIns="0" tIns="0" rIns="0" bIns="0" rtlCol="0" anchor="ctr"/>
          <a:lstStyle/>
          <a:p>
            <a:pPr marL="0" indent="0" algn="ctr">
              <a:buNone/>
            </a:pPr>
            <a:r>
              <a:rPr lang="en-US" sz="3600" b="1" dirty="0">
                <a:solidFill>
                  <a:srgbClr val="F4A623"/>
                </a:solidFill>
                <a:latin typeface="Times New Roman" pitchFamily="34" charset="0"/>
                <a:ea typeface="Times New Roman" pitchFamily="34" charset="-122"/>
                <a:cs typeface="Times New Roman" pitchFamily="34" charset="-120"/>
              </a:rPr>
              <a:t>1.6B</a:t>
            </a:r>
            <a:endParaRPr lang="en-US" sz="3600" dirty="0"/>
          </a:p>
        </p:txBody>
      </p:sp>
      <p:sp>
        <p:nvSpPr>
          <p:cNvPr id="15" name="Text 13"/>
          <p:cNvSpPr/>
          <p:nvPr/>
        </p:nvSpPr>
        <p:spPr>
          <a:xfrm>
            <a:off x="8321040" y="2606040"/>
            <a:ext cx="2926080" cy="594360"/>
          </a:xfrm>
          <a:prstGeom prst="rect">
            <a:avLst/>
          </a:prstGeom>
          <a:noFill/>
          <a:ln/>
        </p:spPr>
        <p:txBody>
          <a:bodyPr wrap="square" rtlCol="0" anchor="ctr"/>
          <a:lstStyle/>
          <a:p>
            <a:pPr marL="0" indent="0" algn="ctr">
              <a:lnSpc>
                <a:spcPct val="115000"/>
              </a:lnSpc>
              <a:buNone/>
            </a:pPr>
            <a:r>
              <a:rPr lang="en-US" sz="1400" dirty="0">
                <a:solidFill>
                  <a:srgbClr val="FFFFFF"/>
                </a:solidFill>
                <a:latin typeface="Times New Roman" pitchFamily="34" charset="0"/>
                <a:ea typeface="Times New Roman" pitchFamily="34" charset="-122"/>
                <a:cs typeface="Times New Roman" pitchFamily="34" charset="-120"/>
              </a:rPr>
              <a:t>pushed further into</a:t>
            </a:r>
            <a:endParaRPr lang="en-US" sz="1400" dirty="0"/>
          </a:p>
          <a:p>
            <a:pPr marL="0" indent="0" algn="ctr">
              <a:lnSpc>
                <a:spcPct val="115000"/>
              </a:lnSpc>
              <a:buNone/>
            </a:pPr>
            <a:r>
              <a:rPr lang="en-US" sz="1400" dirty="0">
                <a:solidFill>
                  <a:srgbClr val="FFFFFF"/>
                </a:solidFill>
                <a:latin typeface="Times New Roman" pitchFamily="34" charset="0"/>
                <a:ea typeface="Times New Roman" pitchFamily="34" charset="-122"/>
                <a:cs typeface="Times New Roman" pitchFamily="34" charset="-120"/>
              </a:rPr>
              <a:t>poverty by OOP payments</a:t>
            </a:r>
            <a:endParaRPr lang="en-US" sz="1400" dirty="0"/>
          </a:p>
        </p:txBody>
      </p:sp>
      <p:sp>
        <p:nvSpPr>
          <p:cNvPr id="16" name="Text 14"/>
          <p:cNvSpPr/>
          <p:nvPr/>
        </p:nvSpPr>
        <p:spPr>
          <a:xfrm>
            <a:off x="8321040" y="3246120"/>
            <a:ext cx="2926080" cy="274320"/>
          </a:xfrm>
          <a:prstGeom prst="rect">
            <a:avLst/>
          </a:prstGeom>
          <a:noFill/>
          <a:ln/>
        </p:spPr>
        <p:txBody>
          <a:bodyPr wrap="square" rtlCol="0" anchor="ctr"/>
          <a:lstStyle/>
          <a:p>
            <a:pPr marL="0" indent="0" algn="ctr">
              <a:buNone/>
            </a:pPr>
            <a:r>
              <a:rPr lang="en-US" sz="1000" i="1" dirty="0">
                <a:solidFill>
                  <a:srgbClr val="5DADE2"/>
                </a:solidFill>
                <a:latin typeface="Times New Roman" pitchFamily="34" charset="0"/>
                <a:ea typeface="Times New Roman" pitchFamily="34" charset="-122"/>
                <a:cs typeface="Times New Roman" pitchFamily="34" charset="-120"/>
              </a:rPr>
              <a:t>WHO/World Bank, 2025</a:t>
            </a:r>
            <a:endParaRPr lang="en-US" sz="1000" dirty="0"/>
          </a:p>
        </p:txBody>
      </p:sp>
      <p:sp>
        <p:nvSpPr>
          <p:cNvPr id="17" name="Text 15"/>
          <p:cNvSpPr/>
          <p:nvPr/>
        </p:nvSpPr>
        <p:spPr>
          <a:xfrm>
            <a:off x="548640" y="3931920"/>
            <a:ext cx="10972800" cy="365760"/>
          </a:xfrm>
          <a:prstGeom prst="rect">
            <a:avLst/>
          </a:prstGeom>
          <a:noFill/>
          <a:ln/>
        </p:spPr>
        <p:txBody>
          <a:bodyPr wrap="square" rtlCol="0" anchor="ctr"/>
          <a:lstStyle/>
          <a:p>
            <a:pPr marL="0" indent="0">
              <a:buNone/>
            </a:pPr>
            <a:r>
              <a:rPr lang="en-US" sz="2000" b="1" dirty="0">
                <a:solidFill>
                  <a:srgbClr val="0D3B66"/>
                </a:solidFill>
                <a:latin typeface="Times New Roman" pitchFamily="34" charset="0"/>
                <a:ea typeface="Times New Roman" pitchFamily="34" charset="-122"/>
                <a:cs typeface="Times New Roman" pitchFamily="34" charset="-120"/>
              </a:rPr>
              <a:t>What the Evidence Says:</a:t>
            </a:r>
            <a:endParaRPr lang="en-US" sz="2000" dirty="0"/>
          </a:p>
        </p:txBody>
      </p:sp>
      <p:sp>
        <p:nvSpPr>
          <p:cNvPr id="18" name="Shape 16"/>
          <p:cNvSpPr/>
          <p:nvPr/>
        </p:nvSpPr>
        <p:spPr>
          <a:xfrm>
            <a:off x="548640" y="4480560"/>
            <a:ext cx="164592" cy="164592"/>
          </a:xfrm>
          <a:prstGeom prst="ellipse">
            <a:avLst/>
          </a:prstGeom>
          <a:solidFill>
            <a:srgbClr val="1A5EA6"/>
          </a:solidFill>
          <a:ln/>
        </p:spPr>
        <p:txBody>
          <a:bodyPr/>
          <a:lstStyle/>
          <a:p>
            <a:endParaRPr lang="en-US"/>
          </a:p>
        </p:txBody>
      </p:sp>
      <p:sp>
        <p:nvSpPr>
          <p:cNvPr id="19" name="Text 17"/>
          <p:cNvSpPr/>
          <p:nvPr/>
        </p:nvSpPr>
        <p:spPr>
          <a:xfrm>
            <a:off x="914400" y="4389120"/>
            <a:ext cx="10698480" cy="548640"/>
          </a:xfrm>
          <a:prstGeom prst="rect">
            <a:avLst/>
          </a:prstGeom>
          <a:noFill/>
          <a:ln/>
        </p:spPr>
        <p:txBody>
          <a:bodyPr wrap="square" rtlCol="0" anchor="ctr"/>
          <a:lstStyle/>
          <a:p>
            <a:pPr marL="0" indent="0">
              <a:lnSpc>
                <a:spcPct val="110000"/>
              </a:lnSpc>
              <a:buNone/>
            </a:pPr>
            <a:r>
              <a:rPr lang="en-US" sz="1300" dirty="0">
                <a:solidFill>
                  <a:srgbClr val="333333"/>
                </a:solidFill>
                <a:latin typeface="Times New Roman" pitchFamily="34" charset="0"/>
                <a:ea typeface="Times New Roman" pitchFamily="34" charset="-122"/>
                <a:cs typeface="Times New Roman" pitchFamily="34" charset="-120"/>
              </a:rPr>
              <a:t>WHO: UHC service coverage rose from 54 to 71 points (2000–2023), but progress slowed since 2015 and the poorest populations bear the greatest burden (UHC GMR, 2025)</a:t>
            </a:r>
            <a:endParaRPr lang="en-US" sz="1300" dirty="0"/>
          </a:p>
        </p:txBody>
      </p:sp>
      <p:sp>
        <p:nvSpPr>
          <p:cNvPr id="20" name="Shape 18"/>
          <p:cNvSpPr/>
          <p:nvPr/>
        </p:nvSpPr>
        <p:spPr>
          <a:xfrm>
            <a:off x="548640" y="5074920"/>
            <a:ext cx="164592" cy="164592"/>
          </a:xfrm>
          <a:prstGeom prst="ellipse">
            <a:avLst/>
          </a:prstGeom>
          <a:solidFill>
            <a:srgbClr val="C0392B"/>
          </a:solidFill>
          <a:ln/>
        </p:spPr>
        <p:txBody>
          <a:bodyPr/>
          <a:lstStyle/>
          <a:p>
            <a:endParaRPr lang="en-US"/>
          </a:p>
        </p:txBody>
      </p:sp>
      <p:sp>
        <p:nvSpPr>
          <p:cNvPr id="21" name="Text 19"/>
          <p:cNvSpPr/>
          <p:nvPr/>
        </p:nvSpPr>
        <p:spPr>
          <a:xfrm>
            <a:off x="914400" y="4983480"/>
            <a:ext cx="10698480" cy="548640"/>
          </a:xfrm>
          <a:prstGeom prst="rect">
            <a:avLst/>
          </a:prstGeom>
          <a:noFill/>
          <a:ln/>
        </p:spPr>
        <p:txBody>
          <a:bodyPr wrap="square" rtlCol="0" anchor="ctr"/>
          <a:lstStyle/>
          <a:p>
            <a:pPr marL="0" indent="0">
              <a:lnSpc>
                <a:spcPct val="110000"/>
              </a:lnSpc>
              <a:buNone/>
            </a:pPr>
            <a:r>
              <a:rPr lang="en-US" sz="1300" dirty="0">
                <a:solidFill>
                  <a:srgbClr val="333333"/>
                </a:solidFill>
                <a:latin typeface="Times New Roman" pitchFamily="34" charset="0"/>
                <a:ea typeface="Times New Roman" pitchFamily="34" charset="-122"/>
                <a:cs typeface="Times New Roman" pitchFamily="34" charset="-120"/>
              </a:rPr>
              <a:t>World Bank: By 2030, nearly 60% of the world’s extreme poor will live in fragile and conflict-affected states — where health systems are weakest (FCV Report, 2025)</a:t>
            </a:r>
            <a:endParaRPr lang="en-US" sz="1300" dirty="0"/>
          </a:p>
        </p:txBody>
      </p:sp>
      <p:sp>
        <p:nvSpPr>
          <p:cNvPr id="22" name="Shape 20"/>
          <p:cNvSpPr/>
          <p:nvPr/>
        </p:nvSpPr>
        <p:spPr>
          <a:xfrm>
            <a:off x="548640" y="5669280"/>
            <a:ext cx="164592" cy="164592"/>
          </a:xfrm>
          <a:prstGeom prst="ellipse">
            <a:avLst/>
          </a:prstGeom>
          <a:solidFill>
            <a:srgbClr val="27AE60"/>
          </a:solidFill>
          <a:ln/>
        </p:spPr>
        <p:txBody>
          <a:bodyPr/>
          <a:lstStyle/>
          <a:p>
            <a:endParaRPr lang="en-US"/>
          </a:p>
        </p:txBody>
      </p:sp>
      <p:sp>
        <p:nvSpPr>
          <p:cNvPr id="23" name="Text 21"/>
          <p:cNvSpPr/>
          <p:nvPr/>
        </p:nvSpPr>
        <p:spPr>
          <a:xfrm>
            <a:off x="914400" y="5577840"/>
            <a:ext cx="10698480" cy="548640"/>
          </a:xfrm>
          <a:prstGeom prst="rect">
            <a:avLst/>
          </a:prstGeom>
          <a:noFill/>
          <a:ln/>
        </p:spPr>
        <p:txBody>
          <a:bodyPr wrap="square" rtlCol="0" anchor="ctr"/>
          <a:lstStyle/>
          <a:p>
            <a:pPr marL="0" indent="0">
              <a:lnSpc>
                <a:spcPct val="110000"/>
              </a:lnSpc>
              <a:buNone/>
            </a:pPr>
            <a:r>
              <a:rPr lang="en-US" sz="1300" dirty="0">
                <a:solidFill>
                  <a:srgbClr val="333333"/>
                </a:solidFill>
                <a:latin typeface="Times New Roman" pitchFamily="34" charset="0"/>
                <a:ea typeface="Times New Roman" pitchFamily="34" charset="-122"/>
                <a:cs typeface="Times New Roman" pitchFamily="34" charset="-120"/>
              </a:rPr>
              <a:t>SDG 3.8: Countries are urged to achieve UHC by 2030 through health financing schemes that expand coverage and reduce out-of-pocket payments</a:t>
            </a:r>
            <a:endParaRPr lang="en-US" sz="1300" dirty="0"/>
          </a:p>
        </p:txBody>
      </p:sp>
      <p:sp>
        <p:nvSpPr>
          <p:cNvPr id="24" name="Shape 22"/>
          <p:cNvSpPr/>
          <p:nvPr/>
        </p:nvSpPr>
        <p:spPr>
          <a:xfrm>
            <a:off x="0" y="6446520"/>
            <a:ext cx="12188952" cy="411480"/>
          </a:xfrm>
          <a:prstGeom prst="rect">
            <a:avLst/>
          </a:prstGeom>
          <a:solidFill>
            <a:srgbClr val="0D3B66"/>
          </a:solidFill>
          <a:ln/>
        </p:spPr>
        <p:txBody>
          <a:bodyPr/>
          <a:lstStyle/>
          <a:p>
            <a:endParaRPr lang="en-US" dirty="0"/>
          </a:p>
        </p:txBody>
      </p:sp>
      <p:sp>
        <p:nvSpPr>
          <p:cNvPr id="25" name="Text 23"/>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Somalia’s Health Financing Reality</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Evidence from PSPH primary market research and programme data</a:t>
            </a:r>
            <a:endParaRPr lang="en-US" sz="1600" dirty="0"/>
          </a:p>
        </p:txBody>
      </p:sp>
      <p:sp>
        <p:nvSpPr>
          <p:cNvPr id="5" name="Shape 3"/>
          <p:cNvSpPr/>
          <p:nvPr/>
        </p:nvSpPr>
        <p:spPr>
          <a:xfrm>
            <a:off x="548640" y="1828800"/>
            <a:ext cx="2651760" cy="1371600"/>
          </a:xfrm>
          <a:prstGeom prst="roundRect">
            <a:avLst>
              <a:gd name="adj" fmla="val 6667"/>
            </a:avLst>
          </a:prstGeom>
          <a:solidFill>
            <a:srgbClr val="C0392B"/>
          </a:solidFill>
          <a:ln/>
        </p:spPr>
        <p:txBody>
          <a:bodyPr/>
          <a:lstStyle/>
          <a:p>
            <a:endParaRPr lang="en-US"/>
          </a:p>
        </p:txBody>
      </p:sp>
      <p:sp>
        <p:nvSpPr>
          <p:cNvPr id="6" name="Text 4"/>
          <p:cNvSpPr/>
          <p:nvPr/>
        </p:nvSpPr>
        <p:spPr>
          <a:xfrm>
            <a:off x="548640" y="1874520"/>
            <a:ext cx="2651760" cy="640080"/>
          </a:xfrm>
          <a:prstGeom prst="rect">
            <a:avLst/>
          </a:prstGeom>
          <a:noFill/>
          <a:ln/>
        </p:spPr>
        <p:txBody>
          <a:bodyPr wrap="square" lIns="0" tIns="0" rIns="0" bIns="0" rtlCol="0" anchor="ctr"/>
          <a:lstStyle/>
          <a:p>
            <a:pPr marL="0" indent="0" algn="ctr">
              <a:buNone/>
            </a:pPr>
            <a:r>
              <a:rPr lang="en-US" sz="3200" b="1" dirty="0">
                <a:solidFill>
                  <a:srgbClr val="FFFFFF"/>
                </a:solidFill>
                <a:latin typeface="Times New Roman" pitchFamily="34" charset="0"/>
                <a:ea typeface="Times New Roman" pitchFamily="34" charset="-122"/>
                <a:cs typeface="Times New Roman" pitchFamily="34" charset="-120"/>
              </a:rPr>
              <a:t>98%</a:t>
            </a:r>
            <a:endParaRPr lang="en-US" sz="3200" dirty="0"/>
          </a:p>
        </p:txBody>
      </p:sp>
      <p:sp>
        <p:nvSpPr>
          <p:cNvPr id="7" name="Text 5"/>
          <p:cNvSpPr/>
          <p:nvPr/>
        </p:nvSpPr>
        <p:spPr>
          <a:xfrm>
            <a:off x="731520" y="2560320"/>
            <a:ext cx="2286000" cy="502920"/>
          </a:xfrm>
          <a:prstGeom prst="rect">
            <a:avLst/>
          </a:prstGeom>
          <a:noFill/>
          <a:ln/>
        </p:spPr>
        <p:txBody>
          <a:bodyPr wrap="square" rtlCol="0" anchor="ctr"/>
          <a:lstStyle/>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of private healthcare</a:t>
            </a:r>
            <a:endParaRPr lang="en-US" sz="1200" dirty="0"/>
          </a:p>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paid out-of-pocket</a:t>
            </a:r>
            <a:endParaRPr lang="en-US" sz="1200" dirty="0"/>
          </a:p>
        </p:txBody>
      </p:sp>
      <p:sp>
        <p:nvSpPr>
          <p:cNvPr id="8" name="Shape 6"/>
          <p:cNvSpPr/>
          <p:nvPr/>
        </p:nvSpPr>
        <p:spPr>
          <a:xfrm>
            <a:off x="3429000" y="1828800"/>
            <a:ext cx="2651760" cy="1371600"/>
          </a:xfrm>
          <a:prstGeom prst="roundRect">
            <a:avLst>
              <a:gd name="adj" fmla="val 6667"/>
            </a:avLst>
          </a:prstGeom>
          <a:solidFill>
            <a:srgbClr val="1A5EA6"/>
          </a:solidFill>
          <a:ln/>
        </p:spPr>
        <p:txBody>
          <a:bodyPr/>
          <a:lstStyle/>
          <a:p>
            <a:endParaRPr lang="en-US"/>
          </a:p>
        </p:txBody>
      </p:sp>
      <p:sp>
        <p:nvSpPr>
          <p:cNvPr id="9" name="Text 7"/>
          <p:cNvSpPr/>
          <p:nvPr/>
        </p:nvSpPr>
        <p:spPr>
          <a:xfrm>
            <a:off x="3429000" y="1874520"/>
            <a:ext cx="2651760" cy="640080"/>
          </a:xfrm>
          <a:prstGeom prst="rect">
            <a:avLst/>
          </a:prstGeom>
          <a:noFill/>
          <a:ln/>
        </p:spPr>
        <p:txBody>
          <a:bodyPr wrap="square" lIns="0" tIns="0" rIns="0" bIns="0" rtlCol="0" anchor="ctr"/>
          <a:lstStyle/>
          <a:p>
            <a:pPr marL="0" indent="0" algn="ctr">
              <a:buNone/>
            </a:pPr>
            <a:r>
              <a:rPr lang="en-US" sz="3200" b="1" dirty="0">
                <a:solidFill>
                  <a:srgbClr val="FFFFFF"/>
                </a:solidFill>
                <a:latin typeface="Times New Roman" pitchFamily="34" charset="0"/>
                <a:ea typeface="Times New Roman" pitchFamily="34" charset="-122"/>
                <a:cs typeface="Times New Roman" pitchFamily="34" charset="-120"/>
              </a:rPr>
              <a:t>~2%</a:t>
            </a:r>
            <a:endParaRPr lang="en-US" sz="3200" dirty="0"/>
          </a:p>
        </p:txBody>
      </p:sp>
      <p:sp>
        <p:nvSpPr>
          <p:cNvPr id="10" name="Text 8"/>
          <p:cNvSpPr/>
          <p:nvPr/>
        </p:nvSpPr>
        <p:spPr>
          <a:xfrm>
            <a:off x="3611880" y="2560320"/>
            <a:ext cx="2286000" cy="502920"/>
          </a:xfrm>
          <a:prstGeom prst="rect">
            <a:avLst/>
          </a:prstGeom>
          <a:noFill/>
          <a:ln/>
        </p:spPr>
        <p:txBody>
          <a:bodyPr wrap="square" rtlCol="0" anchor="ctr"/>
          <a:lstStyle/>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of households have any</a:t>
            </a:r>
            <a:endParaRPr lang="en-US" sz="1200" dirty="0"/>
          </a:p>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health insurance</a:t>
            </a:r>
            <a:endParaRPr lang="en-US" sz="1200" dirty="0"/>
          </a:p>
        </p:txBody>
      </p:sp>
      <p:sp>
        <p:nvSpPr>
          <p:cNvPr id="11" name="Shape 9"/>
          <p:cNvSpPr/>
          <p:nvPr/>
        </p:nvSpPr>
        <p:spPr>
          <a:xfrm>
            <a:off x="6309360" y="1828800"/>
            <a:ext cx="2651760" cy="1371600"/>
          </a:xfrm>
          <a:prstGeom prst="roundRect">
            <a:avLst>
              <a:gd name="adj" fmla="val 6667"/>
            </a:avLst>
          </a:prstGeom>
          <a:solidFill>
            <a:srgbClr val="0D3B66"/>
          </a:solidFill>
          <a:ln/>
        </p:spPr>
        <p:txBody>
          <a:bodyPr/>
          <a:lstStyle/>
          <a:p>
            <a:endParaRPr lang="en-US"/>
          </a:p>
        </p:txBody>
      </p:sp>
      <p:sp>
        <p:nvSpPr>
          <p:cNvPr id="12" name="Text 10"/>
          <p:cNvSpPr/>
          <p:nvPr/>
        </p:nvSpPr>
        <p:spPr>
          <a:xfrm>
            <a:off x="6309360" y="1874520"/>
            <a:ext cx="2651760" cy="640080"/>
          </a:xfrm>
          <a:prstGeom prst="rect">
            <a:avLst/>
          </a:prstGeom>
          <a:noFill/>
          <a:ln/>
        </p:spPr>
        <p:txBody>
          <a:bodyPr wrap="square" lIns="0" tIns="0" rIns="0" bIns="0" rtlCol="0" anchor="ctr"/>
          <a:lstStyle/>
          <a:p>
            <a:pPr marL="0" indent="0" algn="ctr">
              <a:buNone/>
            </a:pPr>
            <a:r>
              <a:rPr lang="en-US" sz="3200" b="1" dirty="0">
                <a:solidFill>
                  <a:srgbClr val="FFFFFF"/>
                </a:solidFill>
                <a:latin typeface="Times New Roman" pitchFamily="34" charset="0"/>
                <a:ea typeface="Times New Roman" pitchFamily="34" charset="-122"/>
                <a:cs typeface="Times New Roman" pitchFamily="34" charset="-120"/>
              </a:rPr>
              <a:t>60-80%</a:t>
            </a:r>
            <a:endParaRPr lang="en-US" sz="3200" dirty="0"/>
          </a:p>
        </p:txBody>
      </p:sp>
      <p:sp>
        <p:nvSpPr>
          <p:cNvPr id="13" name="Text 11"/>
          <p:cNvSpPr/>
          <p:nvPr/>
        </p:nvSpPr>
        <p:spPr>
          <a:xfrm>
            <a:off x="6492240" y="2560320"/>
            <a:ext cx="2286000" cy="502920"/>
          </a:xfrm>
          <a:prstGeom prst="rect">
            <a:avLst/>
          </a:prstGeom>
          <a:noFill/>
          <a:ln/>
        </p:spPr>
        <p:txBody>
          <a:bodyPr wrap="square" rtlCol="0" anchor="ctr"/>
          <a:lstStyle/>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of health services</a:t>
            </a:r>
            <a:endParaRPr lang="en-US" sz="1200" dirty="0"/>
          </a:p>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delivered by private sector</a:t>
            </a:r>
            <a:endParaRPr lang="en-US" sz="1200" dirty="0"/>
          </a:p>
        </p:txBody>
      </p:sp>
      <p:sp>
        <p:nvSpPr>
          <p:cNvPr id="14" name="Shape 12"/>
          <p:cNvSpPr/>
          <p:nvPr/>
        </p:nvSpPr>
        <p:spPr>
          <a:xfrm>
            <a:off x="9189720" y="1828800"/>
            <a:ext cx="2651760" cy="1371600"/>
          </a:xfrm>
          <a:prstGeom prst="roundRect">
            <a:avLst>
              <a:gd name="adj" fmla="val 6667"/>
            </a:avLst>
          </a:prstGeom>
          <a:solidFill>
            <a:srgbClr val="C0392B"/>
          </a:solidFill>
          <a:ln/>
        </p:spPr>
        <p:txBody>
          <a:bodyPr/>
          <a:lstStyle/>
          <a:p>
            <a:endParaRPr lang="en-US"/>
          </a:p>
        </p:txBody>
      </p:sp>
      <p:sp>
        <p:nvSpPr>
          <p:cNvPr id="15" name="Text 13"/>
          <p:cNvSpPr/>
          <p:nvPr/>
        </p:nvSpPr>
        <p:spPr>
          <a:xfrm>
            <a:off x="9189720" y="1874520"/>
            <a:ext cx="2651760" cy="640080"/>
          </a:xfrm>
          <a:prstGeom prst="rect">
            <a:avLst/>
          </a:prstGeom>
          <a:noFill/>
          <a:ln/>
        </p:spPr>
        <p:txBody>
          <a:bodyPr wrap="square" lIns="0" tIns="0" rIns="0" bIns="0" rtlCol="0" anchor="ctr"/>
          <a:lstStyle/>
          <a:p>
            <a:pPr marL="0" indent="0" algn="ctr">
              <a:buNone/>
            </a:pPr>
            <a:r>
              <a:rPr lang="en-US" sz="3200" b="1" dirty="0">
                <a:solidFill>
                  <a:srgbClr val="FFFFFF"/>
                </a:solidFill>
                <a:latin typeface="Times New Roman" pitchFamily="34" charset="0"/>
                <a:ea typeface="Times New Roman" pitchFamily="34" charset="-122"/>
                <a:cs typeface="Times New Roman" pitchFamily="34" charset="-120"/>
              </a:rPr>
              <a:t>0</a:t>
            </a:r>
            <a:endParaRPr lang="en-US" sz="3200" dirty="0"/>
          </a:p>
        </p:txBody>
      </p:sp>
      <p:sp>
        <p:nvSpPr>
          <p:cNvPr id="16" name="Text 14"/>
          <p:cNvSpPr/>
          <p:nvPr/>
        </p:nvSpPr>
        <p:spPr>
          <a:xfrm>
            <a:off x="9372600" y="2560320"/>
            <a:ext cx="2286000" cy="502920"/>
          </a:xfrm>
          <a:prstGeom prst="rect">
            <a:avLst/>
          </a:prstGeom>
          <a:noFill/>
          <a:ln/>
        </p:spPr>
        <p:txBody>
          <a:bodyPr wrap="square" rtlCol="0" anchor="ctr"/>
          <a:lstStyle/>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formal social health</a:t>
            </a:r>
            <a:endParaRPr lang="en-US" sz="1200" dirty="0"/>
          </a:p>
          <a:p>
            <a:pPr marL="0" indent="0" algn="ctr">
              <a:lnSpc>
                <a:spcPct val="110000"/>
              </a:lnSpc>
              <a:buNone/>
            </a:pPr>
            <a:r>
              <a:rPr lang="en-US" sz="1200" dirty="0">
                <a:solidFill>
                  <a:srgbClr val="FFFFFF"/>
                </a:solidFill>
                <a:latin typeface="Times New Roman" pitchFamily="34" charset="0"/>
                <a:ea typeface="Times New Roman" pitchFamily="34" charset="-122"/>
                <a:cs typeface="Times New Roman" pitchFamily="34" charset="-120"/>
              </a:rPr>
              <a:t>insurance schemes</a:t>
            </a:r>
            <a:endParaRPr lang="en-US" sz="1200" dirty="0"/>
          </a:p>
        </p:txBody>
      </p:sp>
      <p:sp>
        <p:nvSpPr>
          <p:cNvPr id="30" name="Text 28"/>
          <p:cNvSpPr/>
          <p:nvPr/>
        </p:nvSpPr>
        <p:spPr>
          <a:xfrm>
            <a:off x="548640" y="3931920"/>
            <a:ext cx="11064240" cy="548640"/>
          </a:xfrm>
          <a:prstGeom prst="rect">
            <a:avLst/>
          </a:prstGeom>
          <a:noFill/>
          <a:ln/>
        </p:spPr>
        <p:txBody>
          <a:bodyPr wrap="square" rtlCol="0" anchor="ctr"/>
          <a:lstStyle/>
          <a:p>
            <a:pPr marL="0" indent="0">
              <a:lnSpc>
                <a:spcPct val="120000"/>
              </a:lnSpc>
              <a:buNone/>
            </a:pPr>
            <a:r>
              <a:rPr lang="en-US" sz="1400" dirty="0">
                <a:solidFill>
                  <a:srgbClr val="333333"/>
                </a:solidFill>
                <a:latin typeface="Times New Roman" pitchFamily="34" charset="0"/>
                <a:ea typeface="Times New Roman" pitchFamily="34" charset="-122"/>
                <a:cs typeface="Times New Roman" pitchFamily="34" charset="-120"/>
              </a:rPr>
              <a:t>Key implication: No formal risk pooling mechanism exists. Healthcare financing is individualised, unpredictable, and catastrophic for lower-income households. The extended family is the only informal insurance mechanism.</a:t>
            </a:r>
            <a:endParaRPr lang="en-US" sz="1400" dirty="0"/>
          </a:p>
        </p:txBody>
      </p:sp>
      <p:sp>
        <p:nvSpPr>
          <p:cNvPr id="31" name="Text 29"/>
          <p:cNvSpPr/>
          <p:nvPr/>
        </p:nvSpPr>
        <p:spPr>
          <a:xfrm>
            <a:off x="548640" y="4754880"/>
            <a:ext cx="11064240" cy="27432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Sources: PSPH Primary Market Research, Mogadishu (2021–2024); PSPH Programme Data (2025–2026)</a:t>
            </a:r>
            <a:endParaRPr lang="en-US" sz="1000" dirty="0"/>
          </a:p>
        </p:txBody>
      </p:sp>
      <p:sp>
        <p:nvSpPr>
          <p:cNvPr id="32" name="Shape 30"/>
          <p:cNvSpPr/>
          <p:nvPr/>
        </p:nvSpPr>
        <p:spPr>
          <a:xfrm>
            <a:off x="0" y="6446520"/>
            <a:ext cx="12188952" cy="411480"/>
          </a:xfrm>
          <a:prstGeom prst="rect">
            <a:avLst/>
          </a:prstGeom>
          <a:solidFill>
            <a:srgbClr val="0D3B66"/>
          </a:solidFill>
          <a:ln/>
        </p:spPr>
        <p:txBody>
          <a:bodyPr/>
          <a:lstStyle/>
          <a:p>
            <a:endParaRPr lang="en-US"/>
          </a:p>
        </p:txBody>
      </p:sp>
      <p:sp>
        <p:nvSpPr>
          <p:cNvPr id="33" name="Text 31"/>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The Challenge: Health Financing in Fragile States</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Why conventional SHI models do not translate directly to fragile and conflict-affected contexts</a:t>
            </a:r>
            <a:endParaRPr lang="en-US" sz="1600" dirty="0"/>
          </a:p>
        </p:txBody>
      </p:sp>
      <p:sp>
        <p:nvSpPr>
          <p:cNvPr id="5" name="Shape 3"/>
          <p:cNvSpPr/>
          <p:nvPr/>
        </p:nvSpPr>
        <p:spPr>
          <a:xfrm>
            <a:off x="548640" y="1828800"/>
            <a:ext cx="5486400" cy="1280160"/>
          </a:xfrm>
          <a:prstGeom prst="roundRect">
            <a:avLst>
              <a:gd name="adj" fmla="val 5714"/>
            </a:avLst>
          </a:prstGeom>
          <a:solidFill>
            <a:srgbClr val="EBF5FB"/>
          </a:solidFill>
          <a:ln/>
        </p:spPr>
        <p:txBody>
          <a:bodyPr/>
          <a:lstStyle/>
          <a:p>
            <a:endParaRPr lang="en-US"/>
          </a:p>
        </p:txBody>
      </p:sp>
      <p:sp>
        <p:nvSpPr>
          <p:cNvPr id="6" name="Shape 4"/>
          <p:cNvSpPr/>
          <p:nvPr/>
        </p:nvSpPr>
        <p:spPr>
          <a:xfrm>
            <a:off x="548640" y="1828800"/>
            <a:ext cx="137160" cy="1280160"/>
          </a:xfrm>
          <a:prstGeom prst="rect">
            <a:avLst/>
          </a:prstGeom>
          <a:solidFill>
            <a:srgbClr val="0D3B66"/>
          </a:solidFill>
          <a:ln/>
        </p:spPr>
        <p:txBody>
          <a:bodyPr/>
          <a:lstStyle/>
          <a:p>
            <a:endParaRPr lang="en-US"/>
          </a:p>
        </p:txBody>
      </p:sp>
      <p:sp>
        <p:nvSpPr>
          <p:cNvPr id="7" name="Text 5"/>
          <p:cNvSpPr/>
          <p:nvPr/>
        </p:nvSpPr>
        <p:spPr>
          <a:xfrm>
            <a:off x="868680" y="1901952"/>
            <a:ext cx="493776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Weak Institutional Capacity</a:t>
            </a:r>
            <a:endParaRPr lang="en-US" sz="1600" dirty="0"/>
          </a:p>
        </p:txBody>
      </p:sp>
      <p:sp>
        <p:nvSpPr>
          <p:cNvPr id="8" name="Text 6"/>
          <p:cNvSpPr/>
          <p:nvPr/>
        </p:nvSpPr>
        <p:spPr>
          <a:xfrm>
            <a:off x="868680" y="2212848"/>
            <a:ext cx="4937760" cy="5029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Limited state capacity to collect revenue, manage pooled funds, or enforce mandatory enrolment</a:t>
            </a:r>
            <a:endParaRPr lang="en-US" sz="1300" dirty="0"/>
          </a:p>
        </p:txBody>
      </p:sp>
      <p:sp>
        <p:nvSpPr>
          <p:cNvPr id="9" name="Text 7"/>
          <p:cNvSpPr/>
          <p:nvPr/>
        </p:nvSpPr>
        <p:spPr>
          <a:xfrm>
            <a:off x="868680" y="2743200"/>
            <a:ext cx="4937760" cy="22860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World Bank FCV Strategy, 2020–2025</a:t>
            </a:r>
            <a:endParaRPr lang="en-US" sz="1000" dirty="0"/>
          </a:p>
        </p:txBody>
      </p:sp>
      <p:sp>
        <p:nvSpPr>
          <p:cNvPr id="10" name="Shape 8"/>
          <p:cNvSpPr/>
          <p:nvPr/>
        </p:nvSpPr>
        <p:spPr>
          <a:xfrm>
            <a:off x="6309360" y="1828800"/>
            <a:ext cx="5486400" cy="1280160"/>
          </a:xfrm>
          <a:prstGeom prst="roundRect">
            <a:avLst>
              <a:gd name="adj" fmla="val 5714"/>
            </a:avLst>
          </a:prstGeom>
          <a:solidFill>
            <a:srgbClr val="EBF5FB"/>
          </a:solidFill>
          <a:ln/>
        </p:spPr>
        <p:txBody>
          <a:bodyPr/>
          <a:lstStyle/>
          <a:p>
            <a:endParaRPr lang="en-US"/>
          </a:p>
        </p:txBody>
      </p:sp>
      <p:sp>
        <p:nvSpPr>
          <p:cNvPr id="11" name="Shape 9"/>
          <p:cNvSpPr/>
          <p:nvPr/>
        </p:nvSpPr>
        <p:spPr>
          <a:xfrm>
            <a:off x="6309360" y="1828800"/>
            <a:ext cx="137160" cy="1280160"/>
          </a:xfrm>
          <a:prstGeom prst="rect">
            <a:avLst/>
          </a:prstGeom>
          <a:solidFill>
            <a:srgbClr val="0D3B66"/>
          </a:solidFill>
          <a:ln/>
        </p:spPr>
        <p:txBody>
          <a:bodyPr/>
          <a:lstStyle/>
          <a:p>
            <a:endParaRPr lang="en-US"/>
          </a:p>
        </p:txBody>
      </p:sp>
      <p:sp>
        <p:nvSpPr>
          <p:cNvPr id="12" name="Text 10"/>
          <p:cNvSpPr/>
          <p:nvPr/>
        </p:nvSpPr>
        <p:spPr>
          <a:xfrm>
            <a:off x="6629400" y="1901952"/>
            <a:ext cx="493776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Large Informal Economy</a:t>
            </a:r>
            <a:endParaRPr lang="en-US" sz="1600" dirty="0"/>
          </a:p>
        </p:txBody>
      </p:sp>
      <p:sp>
        <p:nvSpPr>
          <p:cNvPr id="13" name="Text 11"/>
          <p:cNvSpPr/>
          <p:nvPr/>
        </p:nvSpPr>
        <p:spPr>
          <a:xfrm>
            <a:off x="6629400" y="2212848"/>
            <a:ext cx="4937760" cy="5029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Majority of the workforce is informal — no formal employer-employee relationship for payroll-based contributions</a:t>
            </a:r>
            <a:endParaRPr lang="en-US" sz="1300" dirty="0"/>
          </a:p>
        </p:txBody>
      </p:sp>
      <p:sp>
        <p:nvSpPr>
          <p:cNvPr id="14" name="Text 12"/>
          <p:cNvSpPr/>
          <p:nvPr/>
        </p:nvSpPr>
        <p:spPr>
          <a:xfrm>
            <a:off x="6629400" y="2743200"/>
            <a:ext cx="4937760" cy="22860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ILO, 2025; PSPH Market Research</a:t>
            </a:r>
            <a:endParaRPr lang="en-US" sz="1000" dirty="0"/>
          </a:p>
        </p:txBody>
      </p:sp>
      <p:sp>
        <p:nvSpPr>
          <p:cNvPr id="15" name="Shape 13"/>
          <p:cNvSpPr/>
          <p:nvPr/>
        </p:nvSpPr>
        <p:spPr>
          <a:xfrm>
            <a:off x="548640" y="3291840"/>
            <a:ext cx="5486400" cy="1280160"/>
          </a:xfrm>
          <a:prstGeom prst="roundRect">
            <a:avLst>
              <a:gd name="adj" fmla="val 5714"/>
            </a:avLst>
          </a:prstGeom>
          <a:solidFill>
            <a:srgbClr val="EBF5FB"/>
          </a:solidFill>
          <a:ln/>
        </p:spPr>
        <p:txBody>
          <a:bodyPr/>
          <a:lstStyle/>
          <a:p>
            <a:endParaRPr lang="en-US"/>
          </a:p>
        </p:txBody>
      </p:sp>
      <p:sp>
        <p:nvSpPr>
          <p:cNvPr id="16" name="Shape 14"/>
          <p:cNvSpPr/>
          <p:nvPr/>
        </p:nvSpPr>
        <p:spPr>
          <a:xfrm>
            <a:off x="548640" y="3291840"/>
            <a:ext cx="137160" cy="1280160"/>
          </a:xfrm>
          <a:prstGeom prst="rect">
            <a:avLst/>
          </a:prstGeom>
          <a:solidFill>
            <a:srgbClr val="0D3B66"/>
          </a:solidFill>
          <a:ln/>
        </p:spPr>
        <p:txBody>
          <a:bodyPr/>
          <a:lstStyle/>
          <a:p>
            <a:endParaRPr lang="en-US"/>
          </a:p>
        </p:txBody>
      </p:sp>
      <p:sp>
        <p:nvSpPr>
          <p:cNvPr id="17" name="Text 15"/>
          <p:cNvSpPr/>
          <p:nvPr/>
        </p:nvSpPr>
        <p:spPr>
          <a:xfrm>
            <a:off x="868680" y="3364992"/>
            <a:ext cx="493776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Donor Dependency Cycle</a:t>
            </a:r>
            <a:endParaRPr lang="en-US" sz="1600" dirty="0"/>
          </a:p>
        </p:txBody>
      </p:sp>
      <p:sp>
        <p:nvSpPr>
          <p:cNvPr id="18" name="Text 16"/>
          <p:cNvSpPr/>
          <p:nvPr/>
        </p:nvSpPr>
        <p:spPr>
          <a:xfrm>
            <a:off x="868680" y="3675888"/>
            <a:ext cx="4937760" cy="5029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Health systems built on short-term humanitarian funding that leaves when priorities shift — no sustainable financing base</a:t>
            </a:r>
            <a:endParaRPr lang="en-US" sz="1300" dirty="0"/>
          </a:p>
        </p:txBody>
      </p:sp>
      <p:sp>
        <p:nvSpPr>
          <p:cNvPr id="19" name="Text 17"/>
          <p:cNvSpPr/>
          <p:nvPr/>
        </p:nvSpPr>
        <p:spPr>
          <a:xfrm>
            <a:off x="868680" y="4206240"/>
            <a:ext cx="4937760" cy="22860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WHO EMRO, 2025</a:t>
            </a:r>
            <a:endParaRPr lang="en-US" sz="1000" dirty="0"/>
          </a:p>
        </p:txBody>
      </p:sp>
      <p:sp>
        <p:nvSpPr>
          <p:cNvPr id="20" name="Shape 18"/>
          <p:cNvSpPr/>
          <p:nvPr/>
        </p:nvSpPr>
        <p:spPr>
          <a:xfrm>
            <a:off x="6309360" y="3291840"/>
            <a:ext cx="5486400" cy="1280160"/>
          </a:xfrm>
          <a:prstGeom prst="roundRect">
            <a:avLst>
              <a:gd name="adj" fmla="val 5714"/>
            </a:avLst>
          </a:prstGeom>
          <a:solidFill>
            <a:srgbClr val="EBF5FB"/>
          </a:solidFill>
          <a:ln/>
        </p:spPr>
        <p:txBody>
          <a:bodyPr/>
          <a:lstStyle/>
          <a:p>
            <a:endParaRPr lang="en-US"/>
          </a:p>
        </p:txBody>
      </p:sp>
      <p:sp>
        <p:nvSpPr>
          <p:cNvPr id="21" name="Shape 19"/>
          <p:cNvSpPr/>
          <p:nvPr/>
        </p:nvSpPr>
        <p:spPr>
          <a:xfrm>
            <a:off x="6309360" y="3291840"/>
            <a:ext cx="137160" cy="1280160"/>
          </a:xfrm>
          <a:prstGeom prst="rect">
            <a:avLst/>
          </a:prstGeom>
          <a:solidFill>
            <a:srgbClr val="0D3B66"/>
          </a:solidFill>
          <a:ln/>
        </p:spPr>
        <p:txBody>
          <a:bodyPr/>
          <a:lstStyle/>
          <a:p>
            <a:endParaRPr lang="en-US"/>
          </a:p>
        </p:txBody>
      </p:sp>
      <p:sp>
        <p:nvSpPr>
          <p:cNvPr id="22" name="Text 20"/>
          <p:cNvSpPr/>
          <p:nvPr/>
        </p:nvSpPr>
        <p:spPr>
          <a:xfrm>
            <a:off x="6629400" y="3364992"/>
            <a:ext cx="493776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Displaced &amp; Mobile Populations</a:t>
            </a:r>
            <a:endParaRPr lang="en-US" sz="1600" dirty="0"/>
          </a:p>
        </p:txBody>
      </p:sp>
      <p:sp>
        <p:nvSpPr>
          <p:cNvPr id="23" name="Text 21"/>
          <p:cNvSpPr/>
          <p:nvPr/>
        </p:nvSpPr>
        <p:spPr>
          <a:xfrm>
            <a:off x="6629400" y="3675888"/>
            <a:ext cx="4937760" cy="5029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117.3 million forcibly displaced globally; enrolment, identification, and continuity of coverage are extremely difficult</a:t>
            </a:r>
            <a:endParaRPr lang="en-US" sz="1300" dirty="0"/>
          </a:p>
        </p:txBody>
      </p:sp>
      <p:sp>
        <p:nvSpPr>
          <p:cNvPr id="24" name="Text 22"/>
          <p:cNvSpPr/>
          <p:nvPr/>
        </p:nvSpPr>
        <p:spPr>
          <a:xfrm>
            <a:off x="6629400" y="4206240"/>
            <a:ext cx="4937760" cy="22860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World Bank, June 2025</a:t>
            </a:r>
            <a:endParaRPr lang="en-US" sz="1000" dirty="0"/>
          </a:p>
        </p:txBody>
      </p:sp>
      <p:sp>
        <p:nvSpPr>
          <p:cNvPr id="25" name="Shape 23"/>
          <p:cNvSpPr/>
          <p:nvPr/>
        </p:nvSpPr>
        <p:spPr>
          <a:xfrm>
            <a:off x="548640" y="4754880"/>
            <a:ext cx="5486400" cy="1280160"/>
          </a:xfrm>
          <a:prstGeom prst="roundRect">
            <a:avLst>
              <a:gd name="adj" fmla="val 5714"/>
            </a:avLst>
          </a:prstGeom>
          <a:solidFill>
            <a:srgbClr val="EBF5FB"/>
          </a:solidFill>
          <a:ln/>
        </p:spPr>
        <p:txBody>
          <a:bodyPr/>
          <a:lstStyle/>
          <a:p>
            <a:endParaRPr lang="en-US"/>
          </a:p>
        </p:txBody>
      </p:sp>
      <p:sp>
        <p:nvSpPr>
          <p:cNvPr id="26" name="Shape 24"/>
          <p:cNvSpPr/>
          <p:nvPr/>
        </p:nvSpPr>
        <p:spPr>
          <a:xfrm>
            <a:off x="548640" y="4754880"/>
            <a:ext cx="137160" cy="1280160"/>
          </a:xfrm>
          <a:prstGeom prst="rect">
            <a:avLst/>
          </a:prstGeom>
          <a:solidFill>
            <a:srgbClr val="0D3B66"/>
          </a:solidFill>
          <a:ln/>
        </p:spPr>
        <p:txBody>
          <a:bodyPr/>
          <a:lstStyle/>
          <a:p>
            <a:endParaRPr lang="en-US"/>
          </a:p>
        </p:txBody>
      </p:sp>
      <p:sp>
        <p:nvSpPr>
          <p:cNvPr id="27" name="Text 25"/>
          <p:cNvSpPr/>
          <p:nvPr/>
        </p:nvSpPr>
        <p:spPr>
          <a:xfrm>
            <a:off x="868680" y="4828032"/>
            <a:ext cx="493776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Eroded Public Trust</a:t>
            </a:r>
            <a:endParaRPr lang="en-US" sz="1600" dirty="0"/>
          </a:p>
        </p:txBody>
      </p:sp>
      <p:sp>
        <p:nvSpPr>
          <p:cNvPr id="28" name="Text 26"/>
          <p:cNvSpPr/>
          <p:nvPr/>
        </p:nvSpPr>
        <p:spPr>
          <a:xfrm>
            <a:off x="868680" y="5138928"/>
            <a:ext cx="4937760" cy="5029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Decades of conflict undermine citizen trust in government institutions to manage insurance funds fairly</a:t>
            </a:r>
            <a:endParaRPr lang="en-US" sz="1300" dirty="0"/>
          </a:p>
        </p:txBody>
      </p:sp>
      <p:sp>
        <p:nvSpPr>
          <p:cNvPr id="29" name="Text 27"/>
          <p:cNvSpPr/>
          <p:nvPr/>
        </p:nvSpPr>
        <p:spPr>
          <a:xfrm>
            <a:off x="868680" y="5669280"/>
            <a:ext cx="4937760" cy="22860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World Bank Fragility Forum, 2024</a:t>
            </a:r>
            <a:endParaRPr lang="en-US" sz="1000" dirty="0"/>
          </a:p>
        </p:txBody>
      </p:sp>
      <p:sp>
        <p:nvSpPr>
          <p:cNvPr id="30" name="Shape 28"/>
          <p:cNvSpPr/>
          <p:nvPr/>
        </p:nvSpPr>
        <p:spPr>
          <a:xfrm>
            <a:off x="6309360" y="4754880"/>
            <a:ext cx="5486400" cy="1280160"/>
          </a:xfrm>
          <a:prstGeom prst="roundRect">
            <a:avLst>
              <a:gd name="adj" fmla="val 5714"/>
            </a:avLst>
          </a:prstGeom>
          <a:solidFill>
            <a:srgbClr val="EBF5FB"/>
          </a:solidFill>
          <a:ln/>
        </p:spPr>
        <p:txBody>
          <a:bodyPr/>
          <a:lstStyle/>
          <a:p>
            <a:endParaRPr lang="en-US"/>
          </a:p>
        </p:txBody>
      </p:sp>
      <p:sp>
        <p:nvSpPr>
          <p:cNvPr id="31" name="Shape 29"/>
          <p:cNvSpPr/>
          <p:nvPr/>
        </p:nvSpPr>
        <p:spPr>
          <a:xfrm>
            <a:off x="6309360" y="4754880"/>
            <a:ext cx="137160" cy="1280160"/>
          </a:xfrm>
          <a:prstGeom prst="rect">
            <a:avLst/>
          </a:prstGeom>
          <a:solidFill>
            <a:srgbClr val="0D3B66"/>
          </a:solidFill>
          <a:ln/>
        </p:spPr>
        <p:txBody>
          <a:bodyPr/>
          <a:lstStyle/>
          <a:p>
            <a:endParaRPr lang="en-US"/>
          </a:p>
        </p:txBody>
      </p:sp>
      <p:sp>
        <p:nvSpPr>
          <p:cNvPr id="32" name="Text 30"/>
          <p:cNvSpPr/>
          <p:nvPr/>
        </p:nvSpPr>
        <p:spPr>
          <a:xfrm>
            <a:off x="6629400" y="4828032"/>
            <a:ext cx="493776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Fragmented Health Delivery</a:t>
            </a:r>
            <a:endParaRPr lang="en-US" sz="1600" dirty="0"/>
          </a:p>
        </p:txBody>
      </p:sp>
      <p:sp>
        <p:nvSpPr>
          <p:cNvPr id="33" name="Text 31"/>
          <p:cNvSpPr/>
          <p:nvPr/>
        </p:nvSpPr>
        <p:spPr>
          <a:xfrm>
            <a:off x="6629400" y="5138928"/>
            <a:ext cx="4937760" cy="502920"/>
          </a:xfrm>
          <a:prstGeom prst="rect">
            <a:avLst/>
          </a:prstGeom>
          <a:noFill/>
          <a:ln/>
        </p:spPr>
        <p:txBody>
          <a:bodyPr wrap="square" rtlCol="0" anchor="t"/>
          <a:lstStyle/>
          <a:p>
            <a:pPr marL="0" indent="0">
              <a:lnSpc>
                <a:spcPct val="115000"/>
              </a:lnSpc>
              <a:buNone/>
            </a:pPr>
            <a:r>
              <a:rPr lang="en-US" sz="1300" dirty="0">
                <a:solidFill>
                  <a:srgbClr val="333333"/>
                </a:solidFill>
                <a:latin typeface="Times New Roman" pitchFamily="34" charset="0"/>
                <a:ea typeface="Times New Roman" pitchFamily="34" charset="-122"/>
                <a:cs typeface="Times New Roman" pitchFamily="34" charset="-120"/>
              </a:rPr>
              <a:t>Mixed public-private-NGO delivery landscape with no unified provider network or quality standards</a:t>
            </a:r>
            <a:endParaRPr lang="en-US" sz="1300" dirty="0"/>
          </a:p>
        </p:txBody>
      </p:sp>
      <p:sp>
        <p:nvSpPr>
          <p:cNvPr id="34" name="Text 32"/>
          <p:cNvSpPr/>
          <p:nvPr/>
        </p:nvSpPr>
        <p:spPr>
          <a:xfrm>
            <a:off x="6629400" y="5669280"/>
            <a:ext cx="4937760" cy="228600"/>
          </a:xfrm>
          <a:prstGeom prst="rect">
            <a:avLst/>
          </a:prstGeom>
          <a:noFill/>
          <a:ln/>
        </p:spPr>
        <p:txBody>
          <a:bodyPr wrap="square" rtlCol="0" anchor="ctr"/>
          <a:lstStyle/>
          <a:p>
            <a:pPr marL="0" indent="0">
              <a:buNone/>
            </a:pPr>
            <a:r>
              <a:rPr lang="en-US" sz="1000" i="1" dirty="0">
                <a:solidFill>
                  <a:srgbClr val="666666"/>
                </a:solidFill>
                <a:latin typeface="Times New Roman" pitchFamily="34" charset="0"/>
                <a:ea typeface="Times New Roman" pitchFamily="34" charset="-122"/>
                <a:cs typeface="Times New Roman" pitchFamily="34" charset="-120"/>
              </a:rPr>
              <a:t>WHO Health Systems Recovery, 2025</a:t>
            </a:r>
            <a:endParaRPr lang="en-US" sz="1000" dirty="0"/>
          </a:p>
        </p:txBody>
      </p:sp>
      <p:sp>
        <p:nvSpPr>
          <p:cNvPr id="35" name="Shape 33"/>
          <p:cNvSpPr/>
          <p:nvPr/>
        </p:nvSpPr>
        <p:spPr>
          <a:xfrm>
            <a:off x="0" y="6446520"/>
            <a:ext cx="12188952" cy="411480"/>
          </a:xfrm>
          <a:prstGeom prst="rect">
            <a:avLst/>
          </a:prstGeom>
          <a:solidFill>
            <a:srgbClr val="0D3B66"/>
          </a:solidFill>
          <a:ln/>
        </p:spPr>
        <p:txBody>
          <a:bodyPr/>
          <a:lstStyle/>
          <a:p>
            <a:endParaRPr lang="en-US"/>
          </a:p>
        </p:txBody>
      </p:sp>
      <p:sp>
        <p:nvSpPr>
          <p:cNvPr id="36" name="Text 34"/>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731520" y="343486"/>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Times New Roman" pitchFamily="34" charset="0"/>
                <a:ea typeface="Times New Roman" pitchFamily="34" charset="-122"/>
                <a:cs typeface="Times New Roman" pitchFamily="34" charset="-120"/>
              </a:rPr>
              <a:t>Lessons from Fragile and Conflict-Affected States</a:t>
            </a:r>
            <a:endParaRPr kumimoji="0" lang="en-US" sz="3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Shape 2"/>
          <p:cNvSpPr/>
          <p:nvPr/>
        </p:nvSpPr>
        <p:spPr>
          <a:xfrm>
            <a:off x="731520" y="1005840"/>
            <a:ext cx="10698480" cy="0"/>
          </a:xfrm>
          <a:prstGeom prst="line">
            <a:avLst/>
          </a:prstGeom>
          <a:noFill/>
          <a:ln w="12700">
            <a:solidFill>
              <a:srgbClr val="D6E8F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731520" y="1097280"/>
            <a:ext cx="105156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2659C7"/>
                </a:solidFill>
                <a:effectLst/>
                <a:uLnTx/>
                <a:uFillTx/>
                <a:latin typeface="Times New Roman" pitchFamily="34" charset="0"/>
                <a:ea typeface="Times New Roman" pitchFamily="34" charset="-122"/>
                <a:cs typeface="Times New Roman" pitchFamily="34" charset="-120"/>
              </a:rPr>
              <a:t>What does global evidence tell us about building health financing in contexts like Somalia?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731520" y="1645920"/>
            <a:ext cx="10698480" cy="1188720"/>
          </a:xfrm>
          <a:prstGeom prst="roundRect">
            <a:avLst>
              <a:gd name="adj" fmla="val 7692"/>
            </a:avLst>
          </a:prstGeom>
          <a:solidFill>
            <a:srgbClr val="F5F8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731520" y="1645920"/>
            <a:ext cx="137160" cy="1188720"/>
          </a:xfrm>
          <a:prstGeom prst="rect">
            <a:avLst/>
          </a:prstGeom>
          <a:solidFill>
            <a:srgbClr val="1D2C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1097280" y="1691640"/>
            <a:ext cx="2743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D2C4C"/>
                </a:solidFill>
                <a:effectLst/>
                <a:uLnTx/>
                <a:uFillTx/>
                <a:latin typeface="Times New Roman" pitchFamily="34" charset="0"/>
                <a:ea typeface="Times New Roman" pitchFamily="34" charset="-122"/>
                <a:cs typeface="Times New Roman" pitchFamily="34" charset="-120"/>
              </a:rPr>
              <a:t>Rwanda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097280" y="2011680"/>
            <a:ext cx="10058400" cy="731520"/>
          </a:xfrm>
          <a:prstGeom prst="rect">
            <a:avLst/>
          </a:prstGeom>
          <a:noFill/>
          <a:ln/>
        </p:spPr>
        <p:txBody>
          <a:bodyPr wrap="square"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Times New Roman" pitchFamily="34" charset="0"/>
                <a:ea typeface="Times New Roman" pitchFamily="34" charset="-122"/>
                <a:cs typeface="Times New Roman" pitchFamily="34" charset="-120"/>
              </a:rPr>
              <a:t>Launched community-based Mutuelles in 1999 during post-conflict recovery. Achieved 97% population coverage by 2014 through incremental expansion, local ownership, and strong government commitment. Started voluntary, then moved to mandatory. (Chemouni, 2018; WHO)</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731520" y="3017520"/>
            <a:ext cx="10698480" cy="1188720"/>
          </a:xfrm>
          <a:prstGeom prst="roundRect">
            <a:avLst>
              <a:gd name="adj" fmla="val 7692"/>
            </a:avLst>
          </a:prstGeom>
          <a:solidFill>
            <a:srgbClr val="F5F8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731520" y="3017520"/>
            <a:ext cx="137160" cy="1188720"/>
          </a:xfrm>
          <a:prstGeom prst="rect">
            <a:avLst/>
          </a:prstGeom>
          <a:solidFill>
            <a:srgbClr val="2659C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1097280" y="3063240"/>
            <a:ext cx="2743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659C7"/>
                </a:solidFill>
                <a:effectLst/>
                <a:uLnTx/>
                <a:uFillTx/>
                <a:latin typeface="Times New Roman" pitchFamily="34" charset="0"/>
                <a:ea typeface="Times New Roman" pitchFamily="34" charset="-122"/>
                <a:cs typeface="Times New Roman" pitchFamily="34" charset="-120"/>
              </a:rPr>
              <a:t>Ethiopia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1097280" y="3383280"/>
            <a:ext cx="10058400" cy="731520"/>
          </a:xfrm>
          <a:prstGeom prst="rect">
            <a:avLst/>
          </a:prstGeom>
          <a:noFill/>
          <a:ln/>
        </p:spPr>
        <p:txBody>
          <a:bodyPr wrap="square"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Times New Roman" pitchFamily="34" charset="0"/>
                <a:ea typeface="Times New Roman" pitchFamily="34" charset="-122"/>
                <a:cs typeface="Times New Roman" pitchFamily="34" charset="-120"/>
              </a:rPr>
              <a:t>Community-Based Health Insurance (CBHI) piloted in 13 districts in 2011, expanded nationally by 2023. Leveraged existing community structures (kebeles). Demonstrated that even low-income populations will prepay when they see value. (World Bank, 2021)</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731520" y="4389120"/>
            <a:ext cx="10698480" cy="1188720"/>
          </a:xfrm>
          <a:prstGeom prst="roundRect">
            <a:avLst>
              <a:gd name="adj" fmla="val 7692"/>
            </a:avLst>
          </a:prstGeom>
          <a:solidFill>
            <a:srgbClr val="F5F8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731520" y="4389120"/>
            <a:ext cx="137160" cy="1188720"/>
          </a:xfrm>
          <a:prstGeom prst="rect">
            <a:avLst/>
          </a:prstGeom>
          <a:solidFill>
            <a:srgbClr val="1D2C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1097280" y="4434840"/>
            <a:ext cx="2743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D2C4C"/>
                </a:solidFill>
                <a:effectLst/>
                <a:uLnTx/>
                <a:uFillTx/>
                <a:latin typeface="Times New Roman" pitchFamily="34" charset="0"/>
                <a:ea typeface="Times New Roman" pitchFamily="34" charset="-122"/>
                <a:cs typeface="Times New Roman" pitchFamily="34" charset="-120"/>
              </a:rPr>
              <a:t>Afghanistan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1097280" y="4754880"/>
            <a:ext cx="10058400" cy="731520"/>
          </a:xfrm>
          <a:prstGeom prst="rect">
            <a:avLst/>
          </a:prstGeom>
          <a:noFill/>
          <a:ln/>
        </p:spPr>
        <p:txBody>
          <a:bodyPr wrap="square"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Times New Roman" pitchFamily="34" charset="0"/>
                <a:ea typeface="Times New Roman" pitchFamily="34" charset="-122"/>
                <a:cs typeface="Times New Roman" pitchFamily="34" charset="-120"/>
              </a:rPr>
              <a:t>Basic Package of Health Services (BPHS) contracted out to NGOs in 2003. Demonstrated that fragile states can contract private/non-state providers effectively when regulatory frameworks are clear. (Loevinsohn &amp; Harding, Lancet 2005)</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731520" y="5486400"/>
            <a:ext cx="10698480" cy="731520"/>
          </a:xfrm>
          <a:prstGeom prst="roundRect">
            <a:avLst>
              <a:gd name="adj" fmla="val 12500"/>
            </a:avLst>
          </a:prstGeom>
          <a:solidFill>
            <a:srgbClr val="1D2C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914400" y="5532120"/>
            <a:ext cx="10332720" cy="6400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9C7F4"/>
                </a:solidFill>
                <a:effectLst/>
                <a:uLnTx/>
                <a:uFillTx/>
                <a:latin typeface="Times New Roman" pitchFamily="34" charset="0"/>
                <a:ea typeface="Times New Roman" pitchFamily="34" charset="-122"/>
                <a:cs typeface="Times New Roman" pitchFamily="34" charset="-120"/>
              </a:rPr>
              <a:t>Key Takeaway: </a:t>
            </a:r>
            <a:r>
              <a:rPr kumimoji="0" lang="en-US" sz="1300" b="0" i="0" u="none" strike="noStrike" kern="1200" cap="none" spc="0" normalizeH="0" baseline="0" noProof="0" dirty="0">
                <a:ln>
                  <a:noFill/>
                </a:ln>
                <a:solidFill>
                  <a:srgbClr val="FFFFFF"/>
                </a:solidFill>
                <a:effectLst/>
                <a:uLnTx/>
                <a:uFillTx/>
                <a:latin typeface="Times New Roman" pitchFamily="34" charset="0"/>
                <a:ea typeface="Times New Roman" pitchFamily="34" charset="-122"/>
                <a:cs typeface="Times New Roman" pitchFamily="34" charset="-120"/>
              </a:rPr>
              <a:t>Fragile and conflict-affected states can build health financing systems — but they must start where the market is, sequence incrementally, and adapt rather than copy models from stable contexts. (Cotlear et al., World Bank 2015; Kutzin, WHO Bulletin 2013)</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33">
            <a:extLst>
              <a:ext uri="{FF2B5EF4-FFF2-40B4-BE49-F238E27FC236}">
                <a16:creationId xmlns:a16="http://schemas.microsoft.com/office/drawing/2014/main" xmlns="" id="{D5098B32-8003-236D-E678-0E4D570A5B50}"/>
              </a:ext>
            </a:extLst>
          </p:cNvPr>
          <p:cNvSpPr/>
          <p:nvPr/>
        </p:nvSpPr>
        <p:spPr>
          <a:xfrm>
            <a:off x="0" y="6446520"/>
            <a:ext cx="12188952" cy="411480"/>
          </a:xfrm>
          <a:prstGeom prst="rect">
            <a:avLst/>
          </a:prstGeom>
          <a:solidFill>
            <a:srgbClr val="0D3B66"/>
          </a:solidFill>
          <a:ln/>
        </p:spPr>
        <p:txBody>
          <a:bodyPr/>
          <a:lstStyle/>
          <a:p>
            <a:endParaRPr lang="en-US"/>
          </a:p>
        </p:txBody>
      </p:sp>
      <p:sp>
        <p:nvSpPr>
          <p:cNvPr id="22" name="Text 34">
            <a:extLst>
              <a:ext uri="{FF2B5EF4-FFF2-40B4-BE49-F238E27FC236}">
                <a16:creationId xmlns:a16="http://schemas.microsoft.com/office/drawing/2014/main" xmlns="" id="{9DAC17A2-3AFE-C76B-430C-6B7498C4AA83}"/>
              </a:ext>
            </a:extLst>
          </p:cNvPr>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Lessons from Fragile and Conflict-Affected Contexts</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What global evidence tells us about building health financing in contexts like Somalia</a:t>
            </a:r>
            <a:endParaRPr lang="en-US" sz="1600" dirty="0"/>
          </a:p>
        </p:txBody>
      </p:sp>
      <p:sp>
        <p:nvSpPr>
          <p:cNvPr id="5" name="Shape 3"/>
          <p:cNvSpPr/>
          <p:nvPr/>
        </p:nvSpPr>
        <p:spPr>
          <a:xfrm>
            <a:off x="548640" y="1901952"/>
            <a:ext cx="365760" cy="365760"/>
          </a:xfrm>
          <a:prstGeom prst="ellipse">
            <a:avLst/>
          </a:prstGeom>
          <a:solidFill>
            <a:srgbClr val="0D3B66"/>
          </a:solidFill>
          <a:ln/>
        </p:spPr>
        <p:txBody>
          <a:bodyPr/>
          <a:lstStyle/>
          <a:p>
            <a:endParaRPr lang="en-US"/>
          </a:p>
        </p:txBody>
      </p:sp>
      <p:sp>
        <p:nvSpPr>
          <p:cNvPr id="6" name="Text 4"/>
          <p:cNvSpPr/>
          <p:nvPr/>
        </p:nvSpPr>
        <p:spPr>
          <a:xfrm>
            <a:off x="548640" y="190195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1</a:t>
            </a:r>
            <a:endParaRPr lang="en-US" sz="1600" dirty="0"/>
          </a:p>
        </p:txBody>
      </p:sp>
      <p:sp>
        <p:nvSpPr>
          <p:cNvPr id="7" name="Text 5"/>
          <p:cNvSpPr/>
          <p:nvPr/>
        </p:nvSpPr>
        <p:spPr>
          <a:xfrm>
            <a:off x="1097280" y="182880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Start with what exists - do not wait for ideal conditions</a:t>
            </a:r>
            <a:endParaRPr lang="en-US" sz="1600" dirty="0"/>
          </a:p>
        </p:txBody>
      </p:sp>
      <p:sp>
        <p:nvSpPr>
          <p:cNvPr id="8" name="Text 6"/>
          <p:cNvSpPr/>
          <p:nvPr/>
        </p:nvSpPr>
        <p:spPr>
          <a:xfrm>
            <a:off x="1097280" y="2103120"/>
            <a:ext cx="9601200" cy="41148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Rwanda, Ethiopia, and Ghana launched SHI incrementally, starting with specific groups before expanding. Fragile states should begin with feasible, targeted interventions.</a:t>
            </a:r>
            <a:endParaRPr lang="en-US" sz="1200" dirty="0"/>
          </a:p>
        </p:txBody>
      </p:sp>
      <p:sp>
        <p:nvSpPr>
          <p:cNvPr id="9" name="Text 7"/>
          <p:cNvSpPr/>
          <p:nvPr/>
        </p:nvSpPr>
        <p:spPr>
          <a:xfrm>
            <a:off x="10058400" y="2103120"/>
            <a:ext cx="1554480" cy="411480"/>
          </a:xfrm>
          <a:prstGeom prst="rect">
            <a:avLst/>
          </a:prstGeom>
          <a:noFill/>
          <a:ln/>
        </p:spPr>
        <p:txBody>
          <a:bodyPr wrap="square" rtlCol="0" anchor="t"/>
          <a:lstStyle/>
          <a:p>
            <a:pPr marL="0" indent="0" algn="r">
              <a:buNone/>
            </a:pPr>
            <a:r>
              <a:rPr lang="en-US" sz="900" i="1" dirty="0">
                <a:solidFill>
                  <a:srgbClr val="666666"/>
                </a:solidFill>
                <a:latin typeface="Times New Roman" pitchFamily="34" charset="0"/>
                <a:ea typeface="Times New Roman" pitchFamily="34" charset="-122"/>
                <a:cs typeface="Times New Roman" pitchFamily="34" charset="-120"/>
              </a:rPr>
              <a:t>WHO, 2010; Kutzin, 2013</a:t>
            </a:r>
            <a:endParaRPr lang="en-US" sz="900" dirty="0"/>
          </a:p>
        </p:txBody>
      </p:sp>
      <p:sp>
        <p:nvSpPr>
          <p:cNvPr id="10" name="Shape 8"/>
          <p:cNvSpPr/>
          <p:nvPr/>
        </p:nvSpPr>
        <p:spPr>
          <a:xfrm>
            <a:off x="548640" y="2770632"/>
            <a:ext cx="365760" cy="365760"/>
          </a:xfrm>
          <a:prstGeom prst="ellipse">
            <a:avLst/>
          </a:prstGeom>
          <a:solidFill>
            <a:srgbClr val="0D3B66"/>
          </a:solidFill>
          <a:ln/>
        </p:spPr>
        <p:txBody>
          <a:bodyPr/>
          <a:lstStyle/>
          <a:p>
            <a:endParaRPr lang="en-US"/>
          </a:p>
        </p:txBody>
      </p:sp>
      <p:sp>
        <p:nvSpPr>
          <p:cNvPr id="11" name="Text 9"/>
          <p:cNvSpPr/>
          <p:nvPr/>
        </p:nvSpPr>
        <p:spPr>
          <a:xfrm>
            <a:off x="548640" y="277063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2</a:t>
            </a:r>
            <a:endParaRPr lang="en-US" sz="1600" dirty="0"/>
          </a:p>
        </p:txBody>
      </p:sp>
      <p:sp>
        <p:nvSpPr>
          <p:cNvPr id="12" name="Text 10"/>
          <p:cNvSpPr/>
          <p:nvPr/>
        </p:nvSpPr>
        <p:spPr>
          <a:xfrm>
            <a:off x="1097280" y="269748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Engage the private sector as a core delivery partner</a:t>
            </a:r>
            <a:endParaRPr lang="en-US" sz="1600" dirty="0"/>
          </a:p>
        </p:txBody>
      </p:sp>
      <p:sp>
        <p:nvSpPr>
          <p:cNvPr id="13" name="Text 11"/>
          <p:cNvSpPr/>
          <p:nvPr/>
        </p:nvSpPr>
        <p:spPr>
          <a:xfrm>
            <a:off x="1097280" y="2971800"/>
            <a:ext cx="9601200" cy="41148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Where 60–80% of care is privately delivered, excluding private providers from SHI design guarantees failure. Provider networks must include private facilities.</a:t>
            </a:r>
            <a:endParaRPr lang="en-US" sz="1200" dirty="0"/>
          </a:p>
        </p:txBody>
      </p:sp>
      <p:sp>
        <p:nvSpPr>
          <p:cNvPr id="14" name="Text 12"/>
          <p:cNvSpPr/>
          <p:nvPr/>
        </p:nvSpPr>
        <p:spPr>
          <a:xfrm>
            <a:off x="10317480" y="2938549"/>
            <a:ext cx="1554480" cy="411480"/>
          </a:xfrm>
          <a:prstGeom prst="rect">
            <a:avLst/>
          </a:prstGeom>
          <a:noFill/>
          <a:ln/>
        </p:spPr>
        <p:txBody>
          <a:bodyPr wrap="square" rtlCol="0" anchor="t"/>
          <a:lstStyle/>
          <a:p>
            <a:pPr marL="0" indent="0" algn="r">
              <a:buNone/>
            </a:pPr>
            <a:r>
              <a:rPr lang="en-US" sz="900" i="1" dirty="0">
                <a:solidFill>
                  <a:srgbClr val="666666"/>
                </a:solidFill>
                <a:latin typeface="Times New Roman" pitchFamily="34" charset="0"/>
                <a:ea typeface="Times New Roman" pitchFamily="34" charset="-122"/>
                <a:cs typeface="Times New Roman" pitchFamily="34" charset="-120"/>
              </a:rPr>
              <a:t>World Bank FCV Strategy; PSPH Evidence</a:t>
            </a:r>
            <a:endParaRPr lang="en-US" sz="900" dirty="0"/>
          </a:p>
        </p:txBody>
      </p:sp>
      <p:sp>
        <p:nvSpPr>
          <p:cNvPr id="15" name="Shape 13"/>
          <p:cNvSpPr/>
          <p:nvPr/>
        </p:nvSpPr>
        <p:spPr>
          <a:xfrm>
            <a:off x="548640" y="3639312"/>
            <a:ext cx="365760" cy="365760"/>
          </a:xfrm>
          <a:prstGeom prst="ellipse">
            <a:avLst/>
          </a:prstGeom>
          <a:solidFill>
            <a:srgbClr val="0D3B66"/>
          </a:solidFill>
          <a:ln/>
        </p:spPr>
        <p:txBody>
          <a:bodyPr/>
          <a:lstStyle/>
          <a:p>
            <a:endParaRPr lang="en-US"/>
          </a:p>
        </p:txBody>
      </p:sp>
      <p:sp>
        <p:nvSpPr>
          <p:cNvPr id="16" name="Text 14"/>
          <p:cNvSpPr/>
          <p:nvPr/>
        </p:nvSpPr>
        <p:spPr>
          <a:xfrm>
            <a:off x="548640" y="363931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3</a:t>
            </a:r>
            <a:endParaRPr lang="en-US" sz="1600" dirty="0"/>
          </a:p>
        </p:txBody>
      </p:sp>
      <p:sp>
        <p:nvSpPr>
          <p:cNvPr id="17" name="Text 15"/>
          <p:cNvSpPr/>
          <p:nvPr/>
        </p:nvSpPr>
        <p:spPr>
          <a:xfrm>
            <a:off x="1097280" y="356616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Build trust before collecting contributions</a:t>
            </a:r>
            <a:endParaRPr lang="en-US" sz="1600" dirty="0"/>
          </a:p>
        </p:txBody>
      </p:sp>
      <p:sp>
        <p:nvSpPr>
          <p:cNvPr id="18" name="Text 16"/>
          <p:cNvSpPr/>
          <p:nvPr/>
        </p:nvSpPr>
        <p:spPr>
          <a:xfrm>
            <a:off x="1097280" y="3840480"/>
            <a:ext cx="9601200" cy="41148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Populations in conflict-affected settings distrust government financial management. Visible service improvements and community engagement must precede mandatory contributions.</a:t>
            </a:r>
            <a:endParaRPr lang="en-US" sz="1200" dirty="0"/>
          </a:p>
        </p:txBody>
      </p:sp>
      <p:sp>
        <p:nvSpPr>
          <p:cNvPr id="19" name="Text 17"/>
          <p:cNvSpPr/>
          <p:nvPr/>
        </p:nvSpPr>
        <p:spPr>
          <a:xfrm>
            <a:off x="10378440" y="3852949"/>
            <a:ext cx="1554480" cy="411480"/>
          </a:xfrm>
          <a:prstGeom prst="rect">
            <a:avLst/>
          </a:prstGeom>
          <a:noFill/>
          <a:ln/>
        </p:spPr>
        <p:txBody>
          <a:bodyPr wrap="square" rtlCol="0" anchor="t"/>
          <a:lstStyle/>
          <a:p>
            <a:pPr marL="0" indent="0" algn="r">
              <a:buNone/>
            </a:pPr>
            <a:r>
              <a:rPr lang="en-US" sz="900" i="1" dirty="0">
                <a:solidFill>
                  <a:srgbClr val="666666"/>
                </a:solidFill>
                <a:latin typeface="Times New Roman" pitchFamily="34" charset="0"/>
                <a:ea typeface="Times New Roman" pitchFamily="34" charset="-122"/>
                <a:cs typeface="Times New Roman" pitchFamily="34" charset="-120"/>
              </a:rPr>
              <a:t>World Bank Fragility Forum, 2024</a:t>
            </a:r>
            <a:endParaRPr lang="en-US" sz="900" dirty="0"/>
          </a:p>
        </p:txBody>
      </p:sp>
      <p:sp>
        <p:nvSpPr>
          <p:cNvPr id="20" name="Shape 18"/>
          <p:cNvSpPr/>
          <p:nvPr/>
        </p:nvSpPr>
        <p:spPr>
          <a:xfrm>
            <a:off x="548640" y="4507992"/>
            <a:ext cx="365760" cy="365760"/>
          </a:xfrm>
          <a:prstGeom prst="ellipse">
            <a:avLst/>
          </a:prstGeom>
          <a:solidFill>
            <a:srgbClr val="0D3B66"/>
          </a:solidFill>
          <a:ln/>
        </p:spPr>
        <p:txBody>
          <a:bodyPr/>
          <a:lstStyle/>
          <a:p>
            <a:endParaRPr lang="en-US"/>
          </a:p>
        </p:txBody>
      </p:sp>
      <p:sp>
        <p:nvSpPr>
          <p:cNvPr id="21" name="Text 19"/>
          <p:cNvSpPr/>
          <p:nvPr/>
        </p:nvSpPr>
        <p:spPr>
          <a:xfrm>
            <a:off x="548640" y="450799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4</a:t>
            </a:r>
            <a:endParaRPr lang="en-US" sz="1600" dirty="0"/>
          </a:p>
        </p:txBody>
      </p:sp>
      <p:sp>
        <p:nvSpPr>
          <p:cNvPr id="22" name="Text 20"/>
          <p:cNvSpPr/>
          <p:nvPr/>
        </p:nvSpPr>
        <p:spPr>
          <a:xfrm>
            <a:off x="1097280" y="443484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Adapt to informal economies with flexible payment models</a:t>
            </a:r>
            <a:endParaRPr lang="en-US" sz="1600" dirty="0"/>
          </a:p>
        </p:txBody>
      </p:sp>
      <p:sp>
        <p:nvSpPr>
          <p:cNvPr id="23" name="Text 21"/>
          <p:cNvSpPr/>
          <p:nvPr/>
        </p:nvSpPr>
        <p:spPr>
          <a:xfrm>
            <a:off x="1097280" y="4709160"/>
            <a:ext cx="9601200" cy="41148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Mobile money, community-based pooling, and flexible premiums have proven more effective than payroll deduction in large informal workforces.</a:t>
            </a:r>
            <a:endParaRPr lang="en-US" sz="1200" dirty="0"/>
          </a:p>
        </p:txBody>
      </p:sp>
      <p:sp>
        <p:nvSpPr>
          <p:cNvPr id="24" name="Text 22"/>
          <p:cNvSpPr/>
          <p:nvPr/>
        </p:nvSpPr>
        <p:spPr>
          <a:xfrm>
            <a:off x="10058400" y="4709160"/>
            <a:ext cx="1554480" cy="411480"/>
          </a:xfrm>
          <a:prstGeom prst="rect">
            <a:avLst/>
          </a:prstGeom>
          <a:noFill/>
          <a:ln/>
        </p:spPr>
        <p:txBody>
          <a:bodyPr wrap="square" rtlCol="0" anchor="t"/>
          <a:lstStyle/>
          <a:p>
            <a:pPr marL="0" indent="0" algn="r">
              <a:buNone/>
            </a:pPr>
            <a:r>
              <a:rPr lang="en-US" sz="900" i="1" dirty="0">
                <a:solidFill>
                  <a:srgbClr val="666666"/>
                </a:solidFill>
                <a:latin typeface="Times New Roman" pitchFamily="34" charset="0"/>
                <a:ea typeface="Times New Roman" pitchFamily="34" charset="-122"/>
                <a:cs typeface="Times New Roman" pitchFamily="34" charset="-120"/>
              </a:rPr>
              <a:t>ILO, 2025; PSPH Bajaj Kaabe Evidence</a:t>
            </a:r>
            <a:endParaRPr lang="en-US" sz="900" dirty="0"/>
          </a:p>
        </p:txBody>
      </p:sp>
      <p:sp>
        <p:nvSpPr>
          <p:cNvPr id="25" name="Shape 23"/>
          <p:cNvSpPr/>
          <p:nvPr/>
        </p:nvSpPr>
        <p:spPr>
          <a:xfrm>
            <a:off x="548640" y="5376672"/>
            <a:ext cx="365760" cy="365760"/>
          </a:xfrm>
          <a:prstGeom prst="ellipse">
            <a:avLst/>
          </a:prstGeom>
          <a:solidFill>
            <a:srgbClr val="0D3B66"/>
          </a:solidFill>
          <a:ln/>
        </p:spPr>
        <p:txBody>
          <a:bodyPr/>
          <a:lstStyle/>
          <a:p>
            <a:endParaRPr lang="en-US"/>
          </a:p>
        </p:txBody>
      </p:sp>
      <p:sp>
        <p:nvSpPr>
          <p:cNvPr id="26" name="Text 24"/>
          <p:cNvSpPr/>
          <p:nvPr/>
        </p:nvSpPr>
        <p:spPr>
          <a:xfrm>
            <a:off x="548640" y="537667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Times New Roman" pitchFamily="34" charset="0"/>
                <a:ea typeface="Times New Roman" pitchFamily="34" charset="-122"/>
                <a:cs typeface="Times New Roman" pitchFamily="34" charset="-120"/>
              </a:rPr>
              <a:t>5</a:t>
            </a:r>
            <a:endParaRPr lang="en-US" sz="1600" dirty="0"/>
          </a:p>
        </p:txBody>
      </p:sp>
      <p:sp>
        <p:nvSpPr>
          <p:cNvPr id="27" name="Text 25"/>
          <p:cNvSpPr/>
          <p:nvPr/>
        </p:nvSpPr>
        <p:spPr>
          <a:xfrm>
            <a:off x="1097280" y="5303520"/>
            <a:ext cx="10515600" cy="274320"/>
          </a:xfrm>
          <a:prstGeom prst="rect">
            <a:avLst/>
          </a:prstGeom>
          <a:noFill/>
          <a:ln/>
        </p:spPr>
        <p:txBody>
          <a:bodyPr wrap="square" rtlCol="0" anchor="ctr"/>
          <a:lstStyle/>
          <a:p>
            <a:pPr marL="0" indent="0">
              <a:buNone/>
            </a:pPr>
            <a:r>
              <a:rPr lang="en-US" sz="1600" b="1" dirty="0">
                <a:solidFill>
                  <a:srgbClr val="0D3B66"/>
                </a:solidFill>
                <a:latin typeface="Times New Roman" pitchFamily="34" charset="0"/>
                <a:ea typeface="Times New Roman" pitchFamily="34" charset="-122"/>
                <a:cs typeface="Times New Roman" pitchFamily="34" charset="-120"/>
              </a:rPr>
              <a:t>Design for the humanitarian-to-development transition</a:t>
            </a:r>
            <a:endParaRPr lang="en-US" sz="1600" dirty="0"/>
          </a:p>
        </p:txBody>
      </p:sp>
      <p:sp>
        <p:nvSpPr>
          <p:cNvPr id="28" name="Text 26"/>
          <p:cNvSpPr/>
          <p:nvPr/>
        </p:nvSpPr>
        <p:spPr>
          <a:xfrm>
            <a:off x="1097280" y="5577840"/>
            <a:ext cx="9601200" cy="411480"/>
          </a:xfrm>
          <a:prstGeom prst="rect">
            <a:avLst/>
          </a:prstGeom>
          <a:noFill/>
          <a:ln/>
        </p:spPr>
        <p:txBody>
          <a:bodyPr wrap="square" rtlCol="0" anchor="t"/>
          <a:lstStyle/>
          <a:p>
            <a:pPr marL="0" indent="0">
              <a:lnSpc>
                <a:spcPct val="110000"/>
              </a:lnSpc>
              <a:buNone/>
            </a:pPr>
            <a:r>
              <a:rPr lang="en-US" sz="1200" dirty="0">
                <a:solidFill>
                  <a:srgbClr val="333333"/>
                </a:solidFill>
                <a:latin typeface="Times New Roman" pitchFamily="34" charset="0"/>
                <a:ea typeface="Times New Roman" pitchFamily="34" charset="-122"/>
                <a:cs typeface="Times New Roman" pitchFamily="34" charset="-120"/>
              </a:rPr>
              <a:t>WHO EMRO identifies Somalia as transitioning from humanitarian to development phases. SHI must be designed for this transition, not imposed from a stable-state model.</a:t>
            </a:r>
            <a:endParaRPr lang="en-US" sz="1200" dirty="0"/>
          </a:p>
        </p:txBody>
      </p:sp>
      <p:sp>
        <p:nvSpPr>
          <p:cNvPr id="29" name="Text 27"/>
          <p:cNvSpPr/>
          <p:nvPr/>
        </p:nvSpPr>
        <p:spPr>
          <a:xfrm>
            <a:off x="10378440" y="5565371"/>
            <a:ext cx="1554480" cy="411480"/>
          </a:xfrm>
          <a:prstGeom prst="rect">
            <a:avLst/>
          </a:prstGeom>
          <a:noFill/>
          <a:ln/>
        </p:spPr>
        <p:txBody>
          <a:bodyPr wrap="square" rtlCol="0" anchor="t"/>
          <a:lstStyle/>
          <a:p>
            <a:pPr marL="0" indent="0" algn="r">
              <a:buNone/>
            </a:pPr>
            <a:r>
              <a:rPr lang="en-US" sz="900" i="1" dirty="0">
                <a:solidFill>
                  <a:srgbClr val="666666"/>
                </a:solidFill>
                <a:latin typeface="Times New Roman" pitchFamily="34" charset="0"/>
                <a:ea typeface="Times New Roman" pitchFamily="34" charset="-122"/>
                <a:cs typeface="Times New Roman" pitchFamily="34" charset="-120"/>
              </a:rPr>
              <a:t>WHO EMRO RC72, 2025</a:t>
            </a:r>
            <a:endParaRPr lang="en-US" sz="900" dirty="0"/>
          </a:p>
        </p:txBody>
      </p:sp>
      <p:sp>
        <p:nvSpPr>
          <p:cNvPr id="30" name="Shape 28"/>
          <p:cNvSpPr/>
          <p:nvPr/>
        </p:nvSpPr>
        <p:spPr>
          <a:xfrm>
            <a:off x="0" y="6446520"/>
            <a:ext cx="12188952" cy="411480"/>
          </a:xfrm>
          <a:prstGeom prst="rect">
            <a:avLst/>
          </a:prstGeom>
          <a:solidFill>
            <a:srgbClr val="0D3B66"/>
          </a:solidFill>
          <a:ln/>
        </p:spPr>
        <p:txBody>
          <a:bodyPr/>
          <a:lstStyle/>
          <a:p>
            <a:endParaRPr lang="en-US"/>
          </a:p>
        </p:txBody>
      </p:sp>
      <p:sp>
        <p:nvSpPr>
          <p:cNvPr id="31" name="Text 29"/>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0"/>
          </a:xfrm>
          <a:prstGeom prst="rect">
            <a:avLst/>
          </a:prstGeom>
          <a:solidFill>
            <a:srgbClr val="0D3B66"/>
          </a:solidFill>
          <a:ln/>
        </p:spPr>
        <p:txBody>
          <a:bodyPr/>
          <a:lstStyle/>
          <a:p>
            <a:endParaRPr lang="en-US"/>
          </a:p>
        </p:txBody>
      </p:sp>
      <p:sp>
        <p:nvSpPr>
          <p:cNvPr id="3" name="Text 1"/>
          <p:cNvSpPr/>
          <p:nvPr/>
        </p:nvSpPr>
        <p:spPr>
          <a:xfrm>
            <a:off x="548640" y="0"/>
            <a:ext cx="11064240" cy="1097280"/>
          </a:xfrm>
          <a:prstGeom prst="rect">
            <a:avLst/>
          </a:prstGeom>
          <a:noFill/>
          <a:ln/>
        </p:spPr>
        <p:txBody>
          <a:bodyPr wrap="square" rtlCol="0" anchor="ctr"/>
          <a:lstStyle/>
          <a:p>
            <a:pPr marL="0" indent="0">
              <a:buNone/>
            </a:pPr>
            <a:r>
              <a:rPr lang="en-US" sz="3200" b="1" dirty="0">
                <a:solidFill>
                  <a:srgbClr val="FFFFFF"/>
                </a:solidFill>
                <a:latin typeface="Times New Roman" pitchFamily="34" charset="0"/>
                <a:ea typeface="Times New Roman" pitchFamily="34" charset="-122"/>
                <a:cs typeface="Times New Roman" pitchFamily="34" charset="-120"/>
              </a:rPr>
              <a:t>The Underserved Mass Market: Somalia’s SHI Opportunity</a:t>
            </a:r>
            <a:endParaRPr lang="en-US" sz="3200" dirty="0"/>
          </a:p>
        </p:txBody>
      </p:sp>
      <p:sp>
        <p:nvSpPr>
          <p:cNvPr id="4" name="Text 2"/>
          <p:cNvSpPr/>
          <p:nvPr/>
        </p:nvSpPr>
        <p:spPr>
          <a:xfrm>
            <a:off x="548640" y="1280160"/>
            <a:ext cx="11064240" cy="365760"/>
          </a:xfrm>
          <a:prstGeom prst="rect">
            <a:avLst/>
          </a:prstGeom>
          <a:noFill/>
          <a:ln/>
        </p:spPr>
        <p:txBody>
          <a:bodyPr wrap="square" rtlCol="0" anchor="ctr"/>
          <a:lstStyle/>
          <a:p>
            <a:pPr marL="0" indent="0">
              <a:buNone/>
            </a:pPr>
            <a:r>
              <a:rPr lang="en-US" sz="1600" i="1" dirty="0">
                <a:solidFill>
                  <a:srgbClr val="1A5EA6"/>
                </a:solidFill>
                <a:latin typeface="Times New Roman" pitchFamily="34" charset="0"/>
                <a:ea typeface="Times New Roman" pitchFamily="34" charset="-122"/>
                <a:cs typeface="Times New Roman" pitchFamily="34" charset="-120"/>
              </a:rPr>
              <a:t>PSPH research reveals a large, economically active population paying for healthcare in the most vulnerable way</a:t>
            </a:r>
            <a:endParaRPr lang="en-US" sz="1600" dirty="0"/>
          </a:p>
        </p:txBody>
      </p:sp>
      <p:sp>
        <p:nvSpPr>
          <p:cNvPr id="20" name="Shape 18"/>
          <p:cNvSpPr/>
          <p:nvPr/>
        </p:nvSpPr>
        <p:spPr>
          <a:xfrm>
            <a:off x="0" y="6446520"/>
            <a:ext cx="12188952" cy="411480"/>
          </a:xfrm>
          <a:prstGeom prst="rect">
            <a:avLst/>
          </a:prstGeom>
          <a:solidFill>
            <a:srgbClr val="0D3B66"/>
          </a:solidFill>
          <a:ln/>
        </p:spPr>
        <p:txBody>
          <a:bodyPr/>
          <a:lstStyle/>
          <a:p>
            <a:endParaRPr lang="en-US"/>
          </a:p>
        </p:txBody>
      </p:sp>
      <p:sp>
        <p:nvSpPr>
          <p:cNvPr id="21" name="Text 19"/>
          <p:cNvSpPr/>
          <p:nvPr/>
        </p:nvSpPr>
        <p:spPr>
          <a:xfrm>
            <a:off x="457200" y="6446520"/>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grpSp>
        <p:nvGrpSpPr>
          <p:cNvPr id="103" name="Group 102">
            <a:extLst>
              <a:ext uri="{FF2B5EF4-FFF2-40B4-BE49-F238E27FC236}">
                <a16:creationId xmlns:a16="http://schemas.microsoft.com/office/drawing/2014/main" xmlns="" id="{CA869B7E-7304-3C8F-2290-EE379B0D37CA}"/>
              </a:ext>
            </a:extLst>
          </p:cNvPr>
          <p:cNvGrpSpPr/>
          <p:nvPr/>
        </p:nvGrpSpPr>
        <p:grpSpPr>
          <a:xfrm>
            <a:off x="990600" y="2159113"/>
            <a:ext cx="6852205" cy="3723408"/>
            <a:chOff x="990600" y="2159113"/>
            <a:chExt cx="6852205" cy="3723408"/>
          </a:xfrm>
        </p:grpSpPr>
        <p:grpSp>
          <p:nvGrpSpPr>
            <p:cNvPr id="104" name="Group 103">
              <a:extLst>
                <a:ext uri="{FF2B5EF4-FFF2-40B4-BE49-F238E27FC236}">
                  <a16:creationId xmlns:a16="http://schemas.microsoft.com/office/drawing/2014/main" xmlns="" id="{BFA82ADA-E62C-1A9F-4795-B862903EA44D}"/>
                </a:ext>
              </a:extLst>
            </p:cNvPr>
            <p:cNvGrpSpPr/>
            <p:nvPr/>
          </p:nvGrpSpPr>
          <p:grpSpPr>
            <a:xfrm>
              <a:off x="990600" y="2159113"/>
              <a:ext cx="6582633" cy="3723408"/>
              <a:chOff x="990600" y="2159113"/>
              <a:chExt cx="6582633" cy="3723408"/>
            </a:xfrm>
          </p:grpSpPr>
          <p:sp>
            <p:nvSpPr>
              <p:cNvPr id="106" name="Freeform: Shape 17">
                <a:extLst>
                  <a:ext uri="{FF2B5EF4-FFF2-40B4-BE49-F238E27FC236}">
                    <a16:creationId xmlns:a16="http://schemas.microsoft.com/office/drawing/2014/main" xmlns="" id="{4D3F807D-0180-63F8-2F87-BF0A1E87F529}"/>
                  </a:ext>
                </a:extLst>
              </p:cNvPr>
              <p:cNvSpPr/>
              <p:nvPr/>
            </p:nvSpPr>
            <p:spPr>
              <a:xfrm>
                <a:off x="5343792" y="2159113"/>
                <a:ext cx="1486294" cy="1236096"/>
              </a:xfrm>
              <a:custGeom>
                <a:avLst/>
                <a:gdLst>
                  <a:gd name="connsiteX0" fmla="*/ 0 w 2709333"/>
                  <a:gd name="connsiteY0" fmla="*/ 1806222 h 1806222"/>
                  <a:gd name="connsiteX1" fmla="*/ 1354667 w 2709333"/>
                  <a:gd name="connsiteY1" fmla="*/ 0 h 1806222"/>
                  <a:gd name="connsiteX2" fmla="*/ 1354667 w 2709333"/>
                  <a:gd name="connsiteY2" fmla="*/ 0 h 1806222"/>
                  <a:gd name="connsiteX3" fmla="*/ 2709333 w 2709333"/>
                  <a:gd name="connsiteY3" fmla="*/ 1806222 h 1806222"/>
                  <a:gd name="connsiteX4" fmla="*/ 0 w 2709333"/>
                  <a:gd name="connsiteY4" fmla="*/ 1806222 h 180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9333" h="1806222">
                    <a:moveTo>
                      <a:pt x="0" y="1806222"/>
                    </a:moveTo>
                    <a:lnTo>
                      <a:pt x="1354667" y="0"/>
                    </a:lnTo>
                    <a:lnTo>
                      <a:pt x="1354667" y="0"/>
                    </a:lnTo>
                    <a:lnTo>
                      <a:pt x="2709333" y="1806222"/>
                    </a:lnTo>
                    <a:lnTo>
                      <a:pt x="0" y="1806222"/>
                    </a:lnTo>
                    <a:close/>
                  </a:path>
                </a:pathLst>
              </a:custGeom>
              <a:solidFill>
                <a:schemeClr val="accent1"/>
              </a:solidFill>
              <a:ln w="19050" cap="flat" cmpd="sng" algn="ctr">
                <a:noFill/>
                <a:prstDash val="solid"/>
                <a:miter lim="800000"/>
              </a:ln>
              <a:effectLst/>
            </p:spPr>
            <p:txBody>
              <a:bodyPr spcFirstLastPara="0" vert="horz" wrap="square" lIns="82550" tIns="82550" rIns="82550" bIns="82550"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AU" sz="6600" b="0" i="0" u="none" strike="noStrike" kern="0" cap="none" spc="0" normalizeH="0" baseline="0" noProof="0">
                  <a:ln>
                    <a:noFill/>
                  </a:ln>
                  <a:solidFill>
                    <a:prstClr val="white"/>
                  </a:solidFill>
                  <a:effectLst/>
                  <a:uLnTx/>
                  <a:uFillTx/>
                  <a:latin typeface="GT Walsheim"/>
                  <a:ea typeface="+mn-ea"/>
                  <a:cs typeface="+mn-cs"/>
                </a:endParaRPr>
              </a:p>
            </p:txBody>
          </p:sp>
          <p:sp>
            <p:nvSpPr>
              <p:cNvPr id="107" name="Freeform: Shape 18">
                <a:extLst>
                  <a:ext uri="{FF2B5EF4-FFF2-40B4-BE49-F238E27FC236}">
                    <a16:creationId xmlns:a16="http://schemas.microsoft.com/office/drawing/2014/main" xmlns="" id="{BD80E84D-A36E-458D-8357-9BD8FA2C6AF5}"/>
                  </a:ext>
                </a:extLst>
              </p:cNvPr>
              <p:cNvSpPr/>
              <p:nvPr/>
            </p:nvSpPr>
            <p:spPr>
              <a:xfrm>
                <a:off x="4600645" y="3395209"/>
                <a:ext cx="2972588" cy="1236096"/>
              </a:xfrm>
              <a:custGeom>
                <a:avLst/>
                <a:gdLst>
                  <a:gd name="connsiteX0" fmla="*/ 0 w 5418666"/>
                  <a:gd name="connsiteY0" fmla="*/ 1806222 h 1806222"/>
                  <a:gd name="connsiteX1" fmla="*/ 1354667 w 5418666"/>
                  <a:gd name="connsiteY1" fmla="*/ 0 h 1806222"/>
                  <a:gd name="connsiteX2" fmla="*/ 4064000 w 5418666"/>
                  <a:gd name="connsiteY2" fmla="*/ 0 h 1806222"/>
                  <a:gd name="connsiteX3" fmla="*/ 5418666 w 5418666"/>
                  <a:gd name="connsiteY3" fmla="*/ 1806222 h 1806222"/>
                  <a:gd name="connsiteX4" fmla="*/ 0 w 5418666"/>
                  <a:gd name="connsiteY4" fmla="*/ 1806222 h 180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66" h="1806222">
                    <a:moveTo>
                      <a:pt x="0" y="1806222"/>
                    </a:moveTo>
                    <a:lnTo>
                      <a:pt x="1354667" y="0"/>
                    </a:lnTo>
                    <a:lnTo>
                      <a:pt x="4064000" y="0"/>
                    </a:lnTo>
                    <a:lnTo>
                      <a:pt x="5418666" y="1806222"/>
                    </a:lnTo>
                    <a:lnTo>
                      <a:pt x="0" y="1806222"/>
                    </a:lnTo>
                    <a:close/>
                  </a:path>
                </a:pathLst>
              </a:custGeom>
              <a:solidFill>
                <a:schemeClr val="accent1"/>
              </a:solidFill>
              <a:ln w="19050" cap="flat" cmpd="sng" algn="ctr">
                <a:noFill/>
                <a:prstDash val="solid"/>
                <a:miter lim="800000"/>
              </a:ln>
              <a:effectLst/>
            </p:spPr>
            <p:txBody>
              <a:bodyPr spcFirstLastPara="0" vert="horz" wrap="square" lIns="1030817" tIns="82550" rIns="1030816" bIns="82550"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AU" sz="6600" b="0" i="0" u="none" strike="noStrike" kern="0" cap="none" spc="0" normalizeH="0" baseline="0" noProof="0" dirty="0">
                  <a:ln>
                    <a:noFill/>
                  </a:ln>
                  <a:solidFill>
                    <a:prstClr val="white"/>
                  </a:solidFill>
                  <a:effectLst/>
                  <a:uLnTx/>
                  <a:uFillTx/>
                  <a:latin typeface="GT Walsheim"/>
                  <a:ea typeface="+mn-ea"/>
                  <a:cs typeface="+mn-cs"/>
                </a:endParaRPr>
              </a:p>
            </p:txBody>
          </p:sp>
          <p:grpSp>
            <p:nvGrpSpPr>
              <p:cNvPr id="108" name="Group 107">
                <a:extLst>
                  <a:ext uri="{FF2B5EF4-FFF2-40B4-BE49-F238E27FC236}">
                    <a16:creationId xmlns:a16="http://schemas.microsoft.com/office/drawing/2014/main" xmlns="" id="{4D58991D-1AE1-9BBD-D41D-6B1B83C62507}"/>
                  </a:ext>
                </a:extLst>
              </p:cNvPr>
              <p:cNvGrpSpPr/>
              <p:nvPr/>
            </p:nvGrpSpPr>
            <p:grpSpPr>
              <a:xfrm>
                <a:off x="990600" y="2743200"/>
                <a:ext cx="5136881" cy="3139321"/>
                <a:chOff x="-731520" y="2743200"/>
                <a:chExt cx="5136881" cy="3139321"/>
              </a:xfrm>
            </p:grpSpPr>
            <p:sp>
              <p:nvSpPr>
                <p:cNvPr id="109" name="TextBox 108">
                  <a:extLst>
                    <a:ext uri="{FF2B5EF4-FFF2-40B4-BE49-F238E27FC236}">
                      <a16:creationId xmlns:a16="http://schemas.microsoft.com/office/drawing/2014/main" xmlns="" id="{10188F93-03B1-D59B-3FBF-EA375CD7EEE9}"/>
                    </a:ext>
                  </a:extLst>
                </p:cNvPr>
                <p:cNvSpPr txBox="1"/>
                <p:nvPr/>
              </p:nvSpPr>
              <p:spPr>
                <a:xfrm>
                  <a:off x="-731520" y="2743200"/>
                  <a:ext cx="2818906" cy="3139321"/>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cs typeface="Arial" panose="020B0604020202020204" pitchFamily="34" charset="0"/>
                    </a:rPr>
                    <a:t>“Can pay less”</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2659C7"/>
                      </a:solidFill>
                      <a:effectLst/>
                      <a:uLnTx/>
                      <a:uFillTx/>
                      <a:cs typeface="Arial" panose="020B0604020202020204" pitchFamily="34" charset="0"/>
                    </a:rPr>
                    <a:t>THE MASS MARKET OPPORTUNITY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Active market participants</a:t>
                  </a:r>
                  <a:r>
                    <a:rPr kumimoji="0" lang="en-AU" sz="1600" b="1" i="0" u="none" strike="noStrike" kern="1200" cap="none" spc="0" normalizeH="0" baseline="0" noProof="0" dirty="0">
                      <a:ln>
                        <a:noFill/>
                      </a:ln>
                      <a:solidFill>
                        <a:prstClr val="black"/>
                      </a:solidFill>
                      <a:effectLst/>
                      <a:uLnTx/>
                      <a:uFillTx/>
                      <a:cs typeface="Arial" panose="020B0604020202020204" pitchFamily="34" charset="0"/>
                    </a:rPr>
                    <a:t>, 70% - 80% </a:t>
                  </a: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of the population when considering remittances; mobile money; pooled household, extended family, and community savings; other informal finance sources; </a:t>
                  </a:r>
                  <a:r>
                    <a:rPr kumimoji="0" lang="en-AU" sz="1600" b="1" i="0" u="none" strike="noStrike" kern="1200" cap="none" spc="0" normalizeH="0" baseline="0" noProof="0" dirty="0">
                      <a:ln>
                        <a:noFill/>
                      </a:ln>
                      <a:solidFill>
                        <a:srgbClr val="2659C7"/>
                      </a:solidFill>
                      <a:effectLst/>
                      <a:uLnTx/>
                      <a:uFillTx/>
                      <a:cs typeface="Arial" panose="020B0604020202020204" pitchFamily="34" charset="0"/>
                    </a:rPr>
                    <a:t>extends well beyond the international poverty line</a:t>
                  </a:r>
                </a:p>
              </p:txBody>
            </p:sp>
            <p:cxnSp>
              <p:nvCxnSpPr>
                <p:cNvPr id="110" name="Straight Arrow Connector 109">
                  <a:extLst>
                    <a:ext uri="{FF2B5EF4-FFF2-40B4-BE49-F238E27FC236}">
                      <a16:creationId xmlns:a16="http://schemas.microsoft.com/office/drawing/2014/main" xmlns="" id="{DC6E3528-45EB-F09C-BF2C-FC2B23F7E3AB}"/>
                    </a:ext>
                  </a:extLst>
                </p:cNvPr>
                <p:cNvCxnSpPr>
                  <a:cxnSpLocks/>
                </p:cNvCxnSpPr>
                <p:nvPr/>
              </p:nvCxnSpPr>
              <p:spPr>
                <a:xfrm>
                  <a:off x="2135378" y="4192070"/>
                  <a:ext cx="2269983" cy="0"/>
                </a:xfrm>
                <a:prstGeom prst="straightConnector1">
                  <a:avLst/>
                </a:prstGeom>
                <a:noFill/>
                <a:ln w="28575" cap="flat" cmpd="sng" algn="ctr">
                  <a:solidFill>
                    <a:srgbClr val="3D3C42"/>
                  </a:solidFill>
                  <a:prstDash val="solid"/>
                  <a:miter lim="800000"/>
                  <a:headEnd type="none" w="med" len="med"/>
                  <a:tailEnd type="oval" w="med" len="med"/>
                </a:ln>
                <a:effectLst/>
              </p:spPr>
            </p:cxnSp>
          </p:grpSp>
        </p:grpSp>
        <p:sp>
          <p:nvSpPr>
            <p:cNvPr id="105" name="Trapezium 38">
              <a:extLst>
                <a:ext uri="{FF2B5EF4-FFF2-40B4-BE49-F238E27FC236}">
                  <a16:creationId xmlns:a16="http://schemas.microsoft.com/office/drawing/2014/main" xmlns="" id="{29C3AA8F-0A4D-0AD0-D764-04EC30654F95}"/>
                </a:ext>
              </a:extLst>
            </p:cNvPr>
            <p:cNvSpPr/>
            <p:nvPr/>
          </p:nvSpPr>
          <p:spPr>
            <a:xfrm>
              <a:off x="4343400" y="4619625"/>
              <a:ext cx="3499405" cy="436157"/>
            </a:xfrm>
            <a:prstGeom prst="trapezoid">
              <a:avLst>
                <a:gd name="adj" fmla="val 6173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11" name="Group 110">
            <a:extLst>
              <a:ext uri="{FF2B5EF4-FFF2-40B4-BE49-F238E27FC236}">
                <a16:creationId xmlns:a16="http://schemas.microsoft.com/office/drawing/2014/main" xmlns="" id="{C1B6A271-3793-F513-534D-F0B822F2C04D}"/>
              </a:ext>
            </a:extLst>
          </p:cNvPr>
          <p:cNvGrpSpPr/>
          <p:nvPr/>
        </p:nvGrpSpPr>
        <p:grpSpPr>
          <a:xfrm>
            <a:off x="5791200" y="1905000"/>
            <a:ext cx="4032678" cy="1107996"/>
            <a:chOff x="4069080" y="1905000"/>
            <a:chExt cx="4032678" cy="1107996"/>
          </a:xfrm>
        </p:grpSpPr>
        <p:sp>
          <p:nvSpPr>
            <p:cNvPr id="112" name="Freeform: Shape 20">
              <a:extLst>
                <a:ext uri="{FF2B5EF4-FFF2-40B4-BE49-F238E27FC236}">
                  <a16:creationId xmlns:a16="http://schemas.microsoft.com/office/drawing/2014/main" xmlns="" id="{0DB79BB6-DE40-C879-307F-2640D2483FFF}"/>
                </a:ext>
              </a:extLst>
            </p:cNvPr>
            <p:cNvSpPr/>
            <p:nvPr/>
          </p:nvSpPr>
          <p:spPr>
            <a:xfrm>
              <a:off x="4069080" y="2159113"/>
              <a:ext cx="579655" cy="480919"/>
            </a:xfrm>
            <a:custGeom>
              <a:avLst/>
              <a:gdLst>
                <a:gd name="connsiteX0" fmla="*/ 0 w 2709333"/>
                <a:gd name="connsiteY0" fmla="*/ 1806222 h 1806222"/>
                <a:gd name="connsiteX1" fmla="*/ 1354667 w 2709333"/>
                <a:gd name="connsiteY1" fmla="*/ 0 h 1806222"/>
                <a:gd name="connsiteX2" fmla="*/ 1354667 w 2709333"/>
                <a:gd name="connsiteY2" fmla="*/ 0 h 1806222"/>
                <a:gd name="connsiteX3" fmla="*/ 2709333 w 2709333"/>
                <a:gd name="connsiteY3" fmla="*/ 1806222 h 1806222"/>
                <a:gd name="connsiteX4" fmla="*/ 0 w 2709333"/>
                <a:gd name="connsiteY4" fmla="*/ 1806222 h 180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9333" h="1806222">
                  <a:moveTo>
                    <a:pt x="0" y="1806222"/>
                  </a:moveTo>
                  <a:lnTo>
                    <a:pt x="1354667" y="0"/>
                  </a:lnTo>
                  <a:lnTo>
                    <a:pt x="1354667" y="0"/>
                  </a:lnTo>
                  <a:lnTo>
                    <a:pt x="2709333" y="1806222"/>
                  </a:lnTo>
                  <a:lnTo>
                    <a:pt x="0" y="1806222"/>
                  </a:lnTo>
                  <a:close/>
                </a:path>
              </a:pathLst>
            </a:custGeom>
            <a:solidFill>
              <a:schemeClr val="accent1">
                <a:lumMod val="40000"/>
                <a:lumOff val="60000"/>
              </a:schemeClr>
            </a:solidFill>
            <a:ln w="19050" cap="flat" cmpd="sng" algn="ctr">
              <a:noFill/>
              <a:prstDash val="solid"/>
              <a:miter lim="800000"/>
            </a:ln>
            <a:effectLst/>
          </p:spPr>
          <p:txBody>
            <a:bodyPr spcFirstLastPara="0" vert="horz" wrap="square" lIns="82550" tIns="82550" rIns="82550" bIns="82550"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AU" sz="6600" b="0" i="0" u="none" strike="noStrike" kern="0" cap="none" spc="0" normalizeH="0" baseline="0" noProof="0">
                <a:ln>
                  <a:noFill/>
                </a:ln>
                <a:solidFill>
                  <a:srgbClr val="2659C7"/>
                </a:solidFill>
                <a:effectLst/>
                <a:uLnTx/>
                <a:uFillTx/>
                <a:latin typeface="GT Walsheim"/>
                <a:ea typeface="+mn-ea"/>
                <a:cs typeface="+mn-cs"/>
              </a:endParaRPr>
            </a:p>
          </p:txBody>
        </p:sp>
        <p:cxnSp>
          <p:nvCxnSpPr>
            <p:cNvPr id="113" name="Straight Arrow Connector 112">
              <a:extLst>
                <a:ext uri="{FF2B5EF4-FFF2-40B4-BE49-F238E27FC236}">
                  <a16:creationId xmlns:a16="http://schemas.microsoft.com/office/drawing/2014/main" xmlns="" id="{15E9A2A9-8665-358E-9D21-A3096476E2E2}"/>
                </a:ext>
              </a:extLst>
            </p:cNvPr>
            <p:cNvCxnSpPr>
              <a:cxnSpLocks/>
            </p:cNvCxnSpPr>
            <p:nvPr/>
          </p:nvCxnSpPr>
          <p:spPr>
            <a:xfrm flipH="1">
              <a:off x="4343400" y="2408829"/>
              <a:ext cx="944880" cy="0"/>
            </a:xfrm>
            <a:prstGeom prst="straightConnector1">
              <a:avLst/>
            </a:prstGeom>
            <a:noFill/>
            <a:ln w="28575" cap="flat" cmpd="sng" algn="ctr">
              <a:solidFill>
                <a:srgbClr val="3D3C42"/>
              </a:solidFill>
              <a:prstDash val="solid"/>
              <a:miter lim="800000"/>
              <a:headEnd type="none" w="med" len="med"/>
              <a:tailEnd type="oval" w="med" len="med"/>
            </a:ln>
            <a:effectLst/>
          </p:spPr>
        </p:cxnSp>
        <p:sp>
          <p:nvSpPr>
            <p:cNvPr id="114" name="TextBox 113">
              <a:extLst>
                <a:ext uri="{FF2B5EF4-FFF2-40B4-BE49-F238E27FC236}">
                  <a16:creationId xmlns:a16="http://schemas.microsoft.com/office/drawing/2014/main" xmlns="" id="{1EE12B41-4CBB-2AB5-6D6E-67A880FFB3F8}"/>
                </a:ext>
              </a:extLst>
            </p:cNvPr>
            <p:cNvSpPr txBox="1"/>
            <p:nvPr/>
          </p:nvSpPr>
          <p:spPr>
            <a:xfrm>
              <a:off x="5288280" y="1905000"/>
              <a:ext cx="2813478" cy="110799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cs typeface="Arial" panose="020B0604020202020204" pitchFamily="34" charset="0"/>
                </a:rPr>
                <a:t>“Can pay”</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solidFill>
                    <a:prstClr val="black"/>
                  </a:solidFill>
                  <a:cs typeface="Arial" panose="020B0604020202020204" pitchFamily="34" charset="0"/>
                </a:rPr>
                <a:t>2</a:t>
              </a:r>
              <a:r>
                <a:rPr kumimoji="0" lang="en-AU" sz="1600" b="1" i="0" u="none" strike="noStrike" kern="1200" cap="none" spc="0" normalizeH="0" baseline="0" noProof="0" dirty="0">
                  <a:ln>
                    <a:noFill/>
                  </a:ln>
                  <a:solidFill>
                    <a:prstClr val="black"/>
                  </a:solidFill>
                  <a:effectLst/>
                  <a:uLnTx/>
                  <a:uFillTx/>
                  <a:cs typeface="Arial" panose="020B0604020202020204" pitchFamily="34" charset="0"/>
                </a:rPr>
                <a:t>%</a:t>
              </a: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 of population above upper middle income poverty line, well served by the market</a:t>
              </a:r>
            </a:p>
          </p:txBody>
        </p:sp>
      </p:grpSp>
      <p:grpSp>
        <p:nvGrpSpPr>
          <p:cNvPr id="115" name="Group 114">
            <a:extLst>
              <a:ext uri="{FF2B5EF4-FFF2-40B4-BE49-F238E27FC236}">
                <a16:creationId xmlns:a16="http://schemas.microsoft.com/office/drawing/2014/main" xmlns="" id="{075F6A8A-7C44-7832-0859-0220DD3083A2}"/>
              </a:ext>
            </a:extLst>
          </p:cNvPr>
          <p:cNvGrpSpPr/>
          <p:nvPr/>
        </p:nvGrpSpPr>
        <p:grpSpPr>
          <a:xfrm>
            <a:off x="5023127" y="3475222"/>
            <a:ext cx="5187673" cy="861774"/>
            <a:chOff x="3301007" y="3475222"/>
            <a:chExt cx="5187673" cy="861774"/>
          </a:xfrm>
        </p:grpSpPr>
        <p:cxnSp>
          <p:nvCxnSpPr>
            <p:cNvPr id="116" name="Straight Arrow Connector 115">
              <a:extLst>
                <a:ext uri="{FF2B5EF4-FFF2-40B4-BE49-F238E27FC236}">
                  <a16:creationId xmlns:a16="http://schemas.microsoft.com/office/drawing/2014/main" xmlns="" id="{151474B4-9915-F454-1A63-F7BDAB027DB1}"/>
                </a:ext>
              </a:extLst>
            </p:cNvPr>
            <p:cNvCxnSpPr>
              <a:cxnSpLocks/>
            </p:cNvCxnSpPr>
            <p:nvPr/>
          </p:nvCxnSpPr>
          <p:spPr>
            <a:xfrm flipH="1">
              <a:off x="3301007" y="3873009"/>
              <a:ext cx="2394516" cy="0"/>
            </a:xfrm>
            <a:prstGeom prst="straightConnector1">
              <a:avLst/>
            </a:prstGeom>
            <a:noFill/>
            <a:ln w="28575" cap="flat" cmpd="sng" algn="ctr">
              <a:solidFill>
                <a:srgbClr val="3D3C42"/>
              </a:solidFill>
              <a:prstDash val="dash"/>
              <a:miter lim="800000"/>
              <a:headEnd type="none" w="med" len="med"/>
              <a:tailEnd type="none" w="med" len="med"/>
            </a:ln>
            <a:effectLst/>
          </p:spPr>
        </p:cxnSp>
        <p:sp>
          <p:nvSpPr>
            <p:cNvPr id="117" name="TextBox 116">
              <a:extLst>
                <a:ext uri="{FF2B5EF4-FFF2-40B4-BE49-F238E27FC236}">
                  <a16:creationId xmlns:a16="http://schemas.microsoft.com/office/drawing/2014/main" xmlns="" id="{C33904ED-CECE-B2C2-1E25-FBE3837BFDB4}"/>
                </a:ext>
              </a:extLst>
            </p:cNvPr>
            <p:cNvSpPr txBox="1"/>
            <p:nvPr/>
          </p:nvSpPr>
          <p:spPr>
            <a:xfrm>
              <a:off x="5802203" y="3475222"/>
              <a:ext cx="2686477" cy="86177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cs typeface="Arial" panose="020B0604020202020204" pitchFamily="34" charset="0"/>
                </a:rPr>
                <a:t>International poverty line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cs typeface="Arial" panose="020B0604020202020204" pitchFamily="34" charset="0"/>
                </a:rPr>
                <a:t>70%</a:t>
              </a: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 of population below, only </a:t>
              </a:r>
              <a:r>
                <a:rPr lang="en-AU" sz="1600" b="1" dirty="0">
                  <a:solidFill>
                    <a:prstClr val="black"/>
                  </a:solidFill>
                  <a:cs typeface="Arial" panose="020B0604020202020204" pitchFamily="34" charset="0"/>
                </a:rPr>
                <a:t>30</a:t>
              </a:r>
              <a:r>
                <a:rPr kumimoji="0" lang="en-AU" sz="1600" b="1" i="0" u="none" strike="noStrike" kern="1200" cap="none" spc="0" normalizeH="0" baseline="0" noProof="0" dirty="0">
                  <a:ln>
                    <a:noFill/>
                  </a:ln>
                  <a:solidFill>
                    <a:prstClr val="black"/>
                  </a:solidFill>
                  <a:effectLst/>
                  <a:uLnTx/>
                  <a:uFillTx/>
                  <a:cs typeface="Arial" panose="020B0604020202020204" pitchFamily="34" charset="0"/>
                </a:rPr>
                <a:t>%</a:t>
              </a: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 above</a:t>
              </a:r>
            </a:p>
          </p:txBody>
        </p:sp>
      </p:grpSp>
      <p:grpSp>
        <p:nvGrpSpPr>
          <p:cNvPr id="118" name="Group 117">
            <a:extLst>
              <a:ext uri="{FF2B5EF4-FFF2-40B4-BE49-F238E27FC236}">
                <a16:creationId xmlns:a16="http://schemas.microsoft.com/office/drawing/2014/main" xmlns="" id="{CE0A2AFC-D9F2-21DC-EB0F-66ACE883F3F5}"/>
              </a:ext>
            </a:extLst>
          </p:cNvPr>
          <p:cNvGrpSpPr/>
          <p:nvPr/>
        </p:nvGrpSpPr>
        <p:grpSpPr>
          <a:xfrm>
            <a:off x="4337605" y="4884005"/>
            <a:ext cx="6705600" cy="1354217"/>
            <a:chOff x="4343400" y="4854346"/>
            <a:chExt cx="6705600" cy="1354217"/>
          </a:xfrm>
        </p:grpSpPr>
        <p:grpSp>
          <p:nvGrpSpPr>
            <p:cNvPr id="119" name="Group 118">
              <a:extLst>
                <a:ext uri="{FF2B5EF4-FFF2-40B4-BE49-F238E27FC236}">
                  <a16:creationId xmlns:a16="http://schemas.microsoft.com/office/drawing/2014/main" xmlns="" id="{75146318-B53D-E76E-2FCD-448BDCF92A9B}"/>
                </a:ext>
              </a:extLst>
            </p:cNvPr>
            <p:cNvGrpSpPr/>
            <p:nvPr/>
          </p:nvGrpSpPr>
          <p:grpSpPr>
            <a:xfrm>
              <a:off x="6215730" y="4854346"/>
              <a:ext cx="4833270" cy="1354217"/>
              <a:chOff x="4493610" y="4854346"/>
              <a:chExt cx="4833270" cy="1354217"/>
            </a:xfrm>
          </p:grpSpPr>
          <p:sp>
            <p:nvSpPr>
              <p:cNvPr id="121" name="TextBox 120">
                <a:extLst>
                  <a:ext uri="{FF2B5EF4-FFF2-40B4-BE49-F238E27FC236}">
                    <a16:creationId xmlns:a16="http://schemas.microsoft.com/office/drawing/2014/main" xmlns="" id="{73059DED-320E-432B-1F9E-5D07ADA968E1}"/>
                  </a:ext>
                </a:extLst>
              </p:cNvPr>
              <p:cNvSpPr txBox="1"/>
              <p:nvPr/>
            </p:nvSpPr>
            <p:spPr>
              <a:xfrm>
                <a:off x="6640403" y="4854346"/>
                <a:ext cx="2686477" cy="135421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cs typeface="Arial" panose="020B0604020202020204" pitchFamily="34" charset="0"/>
                  </a:rPr>
                  <a:t>“Cannot pay”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cs typeface="Arial" panose="020B0604020202020204" pitchFamily="34" charset="0"/>
                  </a:rPr>
                  <a:t>~20% </a:t>
                </a: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of </a:t>
                </a:r>
                <a:r>
                  <a:rPr lang="en-AU" sz="1600" dirty="0">
                    <a:solidFill>
                      <a:prstClr val="black"/>
                    </a:solidFill>
                    <a:cs typeface="Arial" panose="020B0604020202020204" pitchFamily="34" charset="0"/>
                  </a:rPr>
                  <a:t>population, </a:t>
                </a:r>
                <a:r>
                  <a:rPr kumimoji="0" lang="en-AU" sz="1600" b="0" i="0" u="none" strike="noStrike" kern="1200" cap="none" spc="0" normalizeH="0" baseline="0" noProof="0" dirty="0">
                    <a:ln>
                      <a:noFill/>
                    </a:ln>
                    <a:solidFill>
                      <a:prstClr val="black"/>
                    </a:solidFill>
                    <a:effectLst/>
                    <a:uLnTx/>
                    <a:uFillTx/>
                    <a:cs typeface="Arial" panose="020B0604020202020204" pitchFamily="34" charset="0"/>
                  </a:rPr>
                  <a:t>IDPs, those dependent on public sector or humanitarian aid – balance of population</a:t>
                </a:r>
              </a:p>
            </p:txBody>
          </p:sp>
          <p:cxnSp>
            <p:nvCxnSpPr>
              <p:cNvPr id="122" name="Straight Arrow Connector 121">
                <a:extLst>
                  <a:ext uri="{FF2B5EF4-FFF2-40B4-BE49-F238E27FC236}">
                    <a16:creationId xmlns:a16="http://schemas.microsoft.com/office/drawing/2014/main" xmlns="" id="{959E210A-DECF-B925-5834-34D159A60ACB}"/>
                  </a:ext>
                </a:extLst>
              </p:cNvPr>
              <p:cNvCxnSpPr>
                <a:cxnSpLocks/>
              </p:cNvCxnSpPr>
              <p:nvPr/>
            </p:nvCxnSpPr>
            <p:spPr>
              <a:xfrm flipH="1">
                <a:off x="4493610" y="5456741"/>
                <a:ext cx="2070593" cy="0"/>
              </a:xfrm>
              <a:prstGeom prst="straightConnector1">
                <a:avLst/>
              </a:prstGeom>
              <a:noFill/>
              <a:ln w="28575" cap="flat" cmpd="sng" algn="ctr">
                <a:solidFill>
                  <a:srgbClr val="3D3C42"/>
                </a:solidFill>
                <a:prstDash val="solid"/>
                <a:miter lim="800000"/>
                <a:headEnd type="none" w="med" len="med"/>
                <a:tailEnd type="oval" w="med" len="med"/>
              </a:ln>
              <a:effectLst/>
            </p:spPr>
          </p:cxnSp>
        </p:grpSp>
        <p:cxnSp>
          <p:nvCxnSpPr>
            <p:cNvPr id="120" name="Straight Connector 119">
              <a:extLst>
                <a:ext uri="{FF2B5EF4-FFF2-40B4-BE49-F238E27FC236}">
                  <a16:creationId xmlns:a16="http://schemas.microsoft.com/office/drawing/2014/main" xmlns="" id="{A861A7A7-7F1A-1BB3-E344-7E60AC03704B}"/>
                </a:ext>
              </a:extLst>
            </p:cNvPr>
            <p:cNvCxnSpPr>
              <a:cxnSpLocks/>
            </p:cNvCxnSpPr>
            <p:nvPr/>
          </p:nvCxnSpPr>
          <p:spPr>
            <a:xfrm>
              <a:off x="4343400" y="5029200"/>
              <a:ext cx="3505200"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123" name="Isosceles Triangle 25">
            <a:extLst>
              <a:ext uri="{FF2B5EF4-FFF2-40B4-BE49-F238E27FC236}">
                <a16:creationId xmlns:a16="http://schemas.microsoft.com/office/drawing/2014/main" xmlns="" id="{67D951F3-4655-56FF-A599-BFA1FCA44370}"/>
              </a:ext>
            </a:extLst>
          </p:cNvPr>
          <p:cNvSpPr/>
          <p:nvPr/>
        </p:nvSpPr>
        <p:spPr>
          <a:xfrm>
            <a:off x="3855648" y="2159112"/>
            <a:ext cx="4460733" cy="3708282"/>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additive="base">
                                        <p:cTn id="7" dur="500" fill="hold"/>
                                        <p:tgtEl>
                                          <p:spTgt spid="115"/>
                                        </p:tgtEl>
                                        <p:attrNameLst>
                                          <p:attrName>ppt_x</p:attrName>
                                        </p:attrNameLst>
                                      </p:cBhvr>
                                      <p:tavLst>
                                        <p:tav tm="0">
                                          <p:val>
                                            <p:strVal val="1+#ppt_w/2"/>
                                          </p:val>
                                        </p:tav>
                                        <p:tav tm="100000">
                                          <p:val>
                                            <p:strVal val="#ppt_x"/>
                                          </p:val>
                                        </p:tav>
                                      </p:tavLst>
                                    </p:anim>
                                    <p:anim calcmode="lin" valueType="num">
                                      <p:cBhvr additive="base">
                                        <p:cTn id="8" dur="500" fill="hold"/>
                                        <p:tgtEl>
                                          <p:spTgt spid="1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11"/>
                                        </p:tgtEl>
                                        <p:attrNameLst>
                                          <p:attrName>style.visibility</p:attrName>
                                        </p:attrNameLst>
                                      </p:cBhvr>
                                      <p:to>
                                        <p:strVal val="visible"/>
                                      </p:to>
                                    </p:set>
                                    <p:anim calcmode="lin" valueType="num">
                                      <p:cBhvr additive="base">
                                        <p:cTn id="13" dur="500" fill="hold"/>
                                        <p:tgtEl>
                                          <p:spTgt spid="111"/>
                                        </p:tgtEl>
                                        <p:attrNameLst>
                                          <p:attrName>ppt_x</p:attrName>
                                        </p:attrNameLst>
                                      </p:cBhvr>
                                      <p:tavLst>
                                        <p:tav tm="0">
                                          <p:val>
                                            <p:strVal val="1+#ppt_w/2"/>
                                          </p:val>
                                        </p:tav>
                                        <p:tav tm="100000">
                                          <p:val>
                                            <p:strVal val="#ppt_x"/>
                                          </p:val>
                                        </p:tav>
                                      </p:tavLst>
                                    </p:anim>
                                    <p:anim calcmode="lin" valueType="num">
                                      <p:cBhvr additive="base">
                                        <p:cTn id="14" dur="500" fill="hold"/>
                                        <p:tgtEl>
                                          <p:spTgt spid="1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18"/>
                                        </p:tgtEl>
                                        <p:attrNameLst>
                                          <p:attrName>style.visibility</p:attrName>
                                        </p:attrNameLst>
                                      </p:cBhvr>
                                      <p:to>
                                        <p:strVal val="visible"/>
                                      </p:to>
                                    </p:set>
                                    <p:anim calcmode="lin" valueType="num">
                                      <p:cBhvr additive="base">
                                        <p:cTn id="19" dur="500" fill="hold"/>
                                        <p:tgtEl>
                                          <p:spTgt spid="118"/>
                                        </p:tgtEl>
                                        <p:attrNameLst>
                                          <p:attrName>ppt_x</p:attrName>
                                        </p:attrNameLst>
                                      </p:cBhvr>
                                      <p:tavLst>
                                        <p:tav tm="0">
                                          <p:val>
                                            <p:strVal val="1+#ppt_w/2"/>
                                          </p:val>
                                        </p:tav>
                                        <p:tav tm="100000">
                                          <p:val>
                                            <p:strVal val="#ppt_x"/>
                                          </p:val>
                                        </p:tav>
                                      </p:tavLst>
                                    </p:anim>
                                    <p:anim calcmode="lin" valueType="num">
                                      <p:cBhvr additive="base">
                                        <p:cTn id="20" dur="500" fill="hold"/>
                                        <p:tgtEl>
                                          <p:spTgt spid="11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3"/>
                                        </p:tgtEl>
                                        <p:attrNameLst>
                                          <p:attrName>style.visibility</p:attrName>
                                        </p:attrNameLst>
                                      </p:cBhvr>
                                      <p:to>
                                        <p:strVal val="visible"/>
                                      </p:to>
                                    </p:set>
                                    <p:anim calcmode="lin" valueType="num">
                                      <p:cBhvr additive="base">
                                        <p:cTn id="25" dur="500" fill="hold"/>
                                        <p:tgtEl>
                                          <p:spTgt spid="103"/>
                                        </p:tgtEl>
                                        <p:attrNameLst>
                                          <p:attrName>ppt_x</p:attrName>
                                        </p:attrNameLst>
                                      </p:cBhvr>
                                      <p:tavLst>
                                        <p:tav tm="0">
                                          <p:val>
                                            <p:strVal val="0-#ppt_w/2"/>
                                          </p:val>
                                        </p:tav>
                                        <p:tav tm="100000">
                                          <p:val>
                                            <p:strVal val="#ppt_x"/>
                                          </p:val>
                                        </p:tav>
                                      </p:tavLst>
                                    </p:anim>
                                    <p:anim calcmode="lin" valueType="num">
                                      <p:cBhvr additive="base">
                                        <p:cTn id="26" dur="500" fill="hold"/>
                                        <p:tgtEl>
                                          <p:spTgt spid="1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731520" y="1005840"/>
            <a:ext cx="10698480" cy="0"/>
          </a:xfrm>
          <a:prstGeom prst="line">
            <a:avLst/>
          </a:prstGeom>
          <a:noFill/>
          <a:ln w="12700">
            <a:solidFill>
              <a:srgbClr val="D6E8F7"/>
            </a:solidFill>
            <a:prstDash val="solid"/>
          </a:ln>
        </p:spPr>
        <p:txBody>
          <a:bodyPr/>
          <a:lstStyle/>
          <a:p>
            <a:endParaRPr lang="en-US"/>
          </a:p>
        </p:txBody>
      </p:sp>
      <p:sp>
        <p:nvSpPr>
          <p:cNvPr id="5" name="Text 3"/>
          <p:cNvSpPr/>
          <p:nvPr/>
        </p:nvSpPr>
        <p:spPr>
          <a:xfrm>
            <a:off x="731520" y="1188720"/>
            <a:ext cx="5486400" cy="365760"/>
          </a:xfrm>
          <a:prstGeom prst="rect">
            <a:avLst/>
          </a:prstGeom>
          <a:noFill/>
          <a:ln/>
        </p:spPr>
        <p:txBody>
          <a:bodyPr wrap="square" rtlCol="0" anchor="ctr"/>
          <a:lstStyle/>
          <a:p>
            <a:pPr marL="0" indent="0">
              <a:buNone/>
            </a:pPr>
            <a:r>
              <a:rPr lang="en-US" sz="2000" b="1" dirty="0">
                <a:solidFill>
                  <a:srgbClr val="1D2C4C"/>
                </a:solidFill>
                <a:latin typeface="Times New Roman" pitchFamily="34" charset="0"/>
                <a:ea typeface="Times New Roman" pitchFamily="34" charset="-122"/>
                <a:cs typeface="Times New Roman" pitchFamily="34" charset="-120"/>
              </a:rPr>
              <a:t>How Somalis Finance Healthcare</a:t>
            </a:r>
            <a:endParaRPr lang="en-US" sz="2000" dirty="0"/>
          </a:p>
        </p:txBody>
      </p:sp>
      <p:sp>
        <p:nvSpPr>
          <p:cNvPr id="6" name="Shape 4"/>
          <p:cNvSpPr/>
          <p:nvPr/>
        </p:nvSpPr>
        <p:spPr>
          <a:xfrm>
            <a:off x="731520" y="1691640"/>
            <a:ext cx="2560320" cy="1188720"/>
          </a:xfrm>
          <a:prstGeom prst="roundRect">
            <a:avLst>
              <a:gd name="adj" fmla="val 6154"/>
            </a:avLst>
          </a:prstGeom>
          <a:solidFill>
            <a:srgbClr val="F5F8FC"/>
          </a:solidFill>
          <a:ln/>
        </p:spPr>
        <p:txBody>
          <a:bodyPr/>
          <a:lstStyle/>
          <a:p>
            <a:endParaRPr lang="en-US"/>
          </a:p>
        </p:txBody>
      </p:sp>
      <p:sp>
        <p:nvSpPr>
          <p:cNvPr id="7" name="Text 5"/>
          <p:cNvSpPr/>
          <p:nvPr/>
        </p:nvSpPr>
        <p:spPr>
          <a:xfrm>
            <a:off x="731520" y="1737360"/>
            <a:ext cx="2560320" cy="548640"/>
          </a:xfrm>
          <a:prstGeom prst="rect">
            <a:avLst/>
          </a:prstGeom>
          <a:noFill/>
          <a:ln/>
        </p:spPr>
        <p:txBody>
          <a:bodyPr wrap="square" lIns="0" tIns="0" rIns="0" bIns="0" rtlCol="0" anchor="ctr"/>
          <a:lstStyle/>
          <a:p>
            <a:pPr marL="0" indent="0" algn="ctr">
              <a:buNone/>
            </a:pPr>
            <a:r>
              <a:rPr lang="en-US" sz="3200" b="1" dirty="0">
                <a:solidFill>
                  <a:srgbClr val="1D2C4C"/>
                </a:solidFill>
                <a:latin typeface="Times New Roman" pitchFamily="34" charset="0"/>
                <a:ea typeface="Times New Roman" pitchFamily="34" charset="-122"/>
                <a:cs typeface="Times New Roman" pitchFamily="34" charset="-120"/>
              </a:rPr>
              <a:t>48%</a:t>
            </a:r>
            <a:endParaRPr lang="en-US" sz="3200" dirty="0"/>
          </a:p>
        </p:txBody>
      </p:sp>
      <p:sp>
        <p:nvSpPr>
          <p:cNvPr id="8" name="Text 6"/>
          <p:cNvSpPr/>
          <p:nvPr/>
        </p:nvSpPr>
        <p:spPr>
          <a:xfrm>
            <a:off x="914400" y="2331720"/>
            <a:ext cx="2194560" cy="411480"/>
          </a:xfrm>
          <a:prstGeom prst="rect">
            <a:avLst/>
          </a:prstGeom>
          <a:noFill/>
          <a:ln/>
        </p:spPr>
        <p:txBody>
          <a:bodyPr wrap="square" rtlCol="0" anchor="ctr"/>
          <a:lstStyle/>
          <a:p>
            <a:pPr marL="0" indent="0" algn="ctr">
              <a:buNone/>
            </a:pPr>
            <a:r>
              <a:rPr lang="en-US" sz="1300" dirty="0">
                <a:solidFill>
                  <a:srgbClr val="333333"/>
                </a:solidFill>
                <a:latin typeface="Times New Roman" pitchFamily="34" charset="0"/>
                <a:ea typeface="Times New Roman" pitchFamily="34" charset="-122"/>
                <a:cs typeface="Times New Roman" pitchFamily="34" charset="-120"/>
              </a:rPr>
              <a:t>Pay from personal income</a:t>
            </a:r>
            <a:endParaRPr lang="en-US" sz="1300" dirty="0"/>
          </a:p>
        </p:txBody>
      </p:sp>
      <p:sp>
        <p:nvSpPr>
          <p:cNvPr id="9" name="Shape 7"/>
          <p:cNvSpPr/>
          <p:nvPr/>
        </p:nvSpPr>
        <p:spPr>
          <a:xfrm>
            <a:off x="3520440" y="1691640"/>
            <a:ext cx="2560320" cy="1188720"/>
          </a:xfrm>
          <a:prstGeom prst="roundRect">
            <a:avLst>
              <a:gd name="adj" fmla="val 6154"/>
            </a:avLst>
          </a:prstGeom>
          <a:solidFill>
            <a:srgbClr val="F5F8FC"/>
          </a:solidFill>
          <a:ln/>
        </p:spPr>
        <p:txBody>
          <a:bodyPr/>
          <a:lstStyle/>
          <a:p>
            <a:endParaRPr lang="en-US"/>
          </a:p>
        </p:txBody>
      </p:sp>
      <p:sp>
        <p:nvSpPr>
          <p:cNvPr id="10" name="Text 8"/>
          <p:cNvSpPr/>
          <p:nvPr/>
        </p:nvSpPr>
        <p:spPr>
          <a:xfrm>
            <a:off x="3520440" y="1737360"/>
            <a:ext cx="2560320" cy="548640"/>
          </a:xfrm>
          <a:prstGeom prst="rect">
            <a:avLst/>
          </a:prstGeom>
          <a:noFill/>
          <a:ln/>
        </p:spPr>
        <p:txBody>
          <a:bodyPr wrap="square" lIns="0" tIns="0" rIns="0" bIns="0" rtlCol="0" anchor="ctr"/>
          <a:lstStyle/>
          <a:p>
            <a:pPr marL="0" indent="0" algn="ctr">
              <a:buNone/>
            </a:pPr>
            <a:r>
              <a:rPr lang="en-US" sz="3200" b="1" dirty="0">
                <a:solidFill>
                  <a:srgbClr val="1D2C4C"/>
                </a:solidFill>
                <a:latin typeface="Times New Roman" pitchFamily="34" charset="0"/>
                <a:ea typeface="Times New Roman" pitchFamily="34" charset="-122"/>
                <a:cs typeface="Times New Roman" pitchFamily="34" charset="-120"/>
              </a:rPr>
              <a:t>25%</a:t>
            </a:r>
            <a:endParaRPr lang="en-US" sz="3200" dirty="0"/>
          </a:p>
        </p:txBody>
      </p:sp>
      <p:sp>
        <p:nvSpPr>
          <p:cNvPr id="11" name="Text 9"/>
          <p:cNvSpPr/>
          <p:nvPr/>
        </p:nvSpPr>
        <p:spPr>
          <a:xfrm>
            <a:off x="3703320" y="2331720"/>
            <a:ext cx="2194560" cy="411480"/>
          </a:xfrm>
          <a:prstGeom prst="rect">
            <a:avLst/>
          </a:prstGeom>
          <a:noFill/>
          <a:ln/>
        </p:spPr>
        <p:txBody>
          <a:bodyPr wrap="square" rtlCol="0" anchor="ctr"/>
          <a:lstStyle/>
          <a:p>
            <a:pPr marL="0" indent="0" algn="ctr">
              <a:buNone/>
            </a:pPr>
            <a:r>
              <a:rPr lang="en-US" sz="1300" dirty="0">
                <a:solidFill>
                  <a:srgbClr val="333333"/>
                </a:solidFill>
                <a:latin typeface="Times New Roman" pitchFamily="34" charset="0"/>
                <a:ea typeface="Times New Roman" pitchFamily="34" charset="-122"/>
                <a:cs typeface="Times New Roman" pitchFamily="34" charset="-120"/>
              </a:rPr>
              <a:t>Rely on family or friends</a:t>
            </a:r>
            <a:endParaRPr lang="en-US" sz="1300" dirty="0"/>
          </a:p>
        </p:txBody>
      </p:sp>
      <p:sp>
        <p:nvSpPr>
          <p:cNvPr id="12" name="Shape 10"/>
          <p:cNvSpPr/>
          <p:nvPr/>
        </p:nvSpPr>
        <p:spPr>
          <a:xfrm>
            <a:off x="6309360" y="1691640"/>
            <a:ext cx="2560320" cy="1188720"/>
          </a:xfrm>
          <a:prstGeom prst="roundRect">
            <a:avLst>
              <a:gd name="adj" fmla="val 6154"/>
            </a:avLst>
          </a:prstGeom>
          <a:solidFill>
            <a:srgbClr val="F5F8FC"/>
          </a:solidFill>
          <a:ln/>
        </p:spPr>
        <p:txBody>
          <a:bodyPr/>
          <a:lstStyle/>
          <a:p>
            <a:endParaRPr lang="en-US"/>
          </a:p>
        </p:txBody>
      </p:sp>
      <p:sp>
        <p:nvSpPr>
          <p:cNvPr id="13" name="Text 11"/>
          <p:cNvSpPr/>
          <p:nvPr/>
        </p:nvSpPr>
        <p:spPr>
          <a:xfrm>
            <a:off x="6309360" y="1737360"/>
            <a:ext cx="2560320" cy="548640"/>
          </a:xfrm>
          <a:prstGeom prst="rect">
            <a:avLst/>
          </a:prstGeom>
          <a:noFill/>
          <a:ln/>
        </p:spPr>
        <p:txBody>
          <a:bodyPr wrap="square" lIns="0" tIns="0" rIns="0" bIns="0" rtlCol="0" anchor="ctr"/>
          <a:lstStyle/>
          <a:p>
            <a:pPr marL="0" indent="0" algn="ctr">
              <a:buNone/>
            </a:pPr>
            <a:r>
              <a:rPr lang="en-US" sz="3200" b="1" dirty="0">
                <a:solidFill>
                  <a:srgbClr val="1D2C4C"/>
                </a:solidFill>
                <a:latin typeface="Times New Roman" pitchFamily="34" charset="0"/>
                <a:ea typeface="Times New Roman" pitchFamily="34" charset="-122"/>
                <a:cs typeface="Times New Roman" pitchFamily="34" charset="-120"/>
              </a:rPr>
              <a:t>14%</a:t>
            </a:r>
            <a:endParaRPr lang="en-US" sz="3200" dirty="0"/>
          </a:p>
        </p:txBody>
      </p:sp>
      <p:sp>
        <p:nvSpPr>
          <p:cNvPr id="14" name="Text 12"/>
          <p:cNvSpPr/>
          <p:nvPr/>
        </p:nvSpPr>
        <p:spPr>
          <a:xfrm>
            <a:off x="6492240" y="2331720"/>
            <a:ext cx="2194560" cy="411480"/>
          </a:xfrm>
          <a:prstGeom prst="rect">
            <a:avLst/>
          </a:prstGeom>
          <a:noFill/>
          <a:ln/>
        </p:spPr>
        <p:txBody>
          <a:bodyPr wrap="square" rtlCol="0" anchor="ctr"/>
          <a:lstStyle/>
          <a:p>
            <a:pPr marL="0" indent="0" algn="ctr">
              <a:buNone/>
            </a:pPr>
            <a:r>
              <a:rPr lang="en-US" sz="1300" dirty="0">
                <a:solidFill>
                  <a:srgbClr val="333333"/>
                </a:solidFill>
                <a:latin typeface="Times New Roman" pitchFamily="34" charset="0"/>
                <a:ea typeface="Times New Roman" pitchFamily="34" charset="-122"/>
                <a:cs typeface="Times New Roman" pitchFamily="34" charset="-120"/>
              </a:rPr>
              <a:t>Borrow money</a:t>
            </a:r>
            <a:endParaRPr lang="en-US" sz="1300" dirty="0"/>
          </a:p>
        </p:txBody>
      </p:sp>
      <p:sp>
        <p:nvSpPr>
          <p:cNvPr id="15" name="Shape 13"/>
          <p:cNvSpPr/>
          <p:nvPr/>
        </p:nvSpPr>
        <p:spPr>
          <a:xfrm>
            <a:off x="9098280" y="1691640"/>
            <a:ext cx="2560320" cy="1188720"/>
          </a:xfrm>
          <a:prstGeom prst="roundRect">
            <a:avLst>
              <a:gd name="adj" fmla="val 6154"/>
            </a:avLst>
          </a:prstGeom>
          <a:solidFill>
            <a:srgbClr val="F5F8FC"/>
          </a:solidFill>
          <a:ln/>
        </p:spPr>
        <p:txBody>
          <a:bodyPr/>
          <a:lstStyle/>
          <a:p>
            <a:endParaRPr lang="en-US"/>
          </a:p>
        </p:txBody>
      </p:sp>
      <p:sp>
        <p:nvSpPr>
          <p:cNvPr id="16" name="Text 14"/>
          <p:cNvSpPr/>
          <p:nvPr/>
        </p:nvSpPr>
        <p:spPr>
          <a:xfrm>
            <a:off x="9098280" y="1737360"/>
            <a:ext cx="2560320" cy="548640"/>
          </a:xfrm>
          <a:prstGeom prst="rect">
            <a:avLst/>
          </a:prstGeom>
          <a:noFill/>
          <a:ln/>
        </p:spPr>
        <p:txBody>
          <a:bodyPr wrap="square" lIns="0" tIns="0" rIns="0" bIns="0" rtlCol="0" anchor="ctr"/>
          <a:lstStyle/>
          <a:p>
            <a:pPr marL="0" indent="0" algn="ctr">
              <a:buNone/>
            </a:pPr>
            <a:r>
              <a:rPr lang="en-US" sz="3200" b="1" dirty="0">
                <a:solidFill>
                  <a:srgbClr val="1D2C4C"/>
                </a:solidFill>
                <a:latin typeface="Times New Roman" pitchFamily="34" charset="0"/>
                <a:ea typeface="Times New Roman" pitchFamily="34" charset="-122"/>
                <a:cs typeface="Times New Roman" pitchFamily="34" charset="-120"/>
              </a:rPr>
              <a:t>11%</a:t>
            </a:r>
            <a:endParaRPr lang="en-US" sz="3200" dirty="0"/>
          </a:p>
        </p:txBody>
      </p:sp>
      <p:sp>
        <p:nvSpPr>
          <p:cNvPr id="17" name="Text 15"/>
          <p:cNvSpPr/>
          <p:nvPr/>
        </p:nvSpPr>
        <p:spPr>
          <a:xfrm>
            <a:off x="9281160" y="2331720"/>
            <a:ext cx="2194560" cy="411480"/>
          </a:xfrm>
          <a:prstGeom prst="rect">
            <a:avLst/>
          </a:prstGeom>
          <a:noFill/>
          <a:ln/>
        </p:spPr>
        <p:txBody>
          <a:bodyPr wrap="square" rtlCol="0" anchor="ctr"/>
          <a:lstStyle/>
          <a:p>
            <a:pPr marL="0" indent="0" algn="ctr">
              <a:buNone/>
            </a:pPr>
            <a:r>
              <a:rPr lang="en-US" sz="1300" dirty="0">
                <a:solidFill>
                  <a:srgbClr val="333333"/>
                </a:solidFill>
                <a:latin typeface="Times New Roman" pitchFamily="34" charset="0"/>
                <a:ea typeface="Times New Roman" pitchFamily="34" charset="-122"/>
                <a:cs typeface="Times New Roman" pitchFamily="34" charset="-120"/>
              </a:rPr>
              <a:t>Sell assets</a:t>
            </a:r>
            <a:endParaRPr lang="en-US" sz="1300" dirty="0"/>
          </a:p>
        </p:txBody>
      </p:sp>
      <p:sp>
        <p:nvSpPr>
          <p:cNvPr id="18" name="Text 16"/>
          <p:cNvSpPr/>
          <p:nvPr/>
        </p:nvSpPr>
        <p:spPr>
          <a:xfrm>
            <a:off x="731520" y="3200400"/>
            <a:ext cx="5486400" cy="365760"/>
          </a:xfrm>
          <a:prstGeom prst="rect">
            <a:avLst/>
          </a:prstGeom>
          <a:noFill/>
          <a:ln/>
        </p:spPr>
        <p:txBody>
          <a:bodyPr wrap="square" rtlCol="0" anchor="ctr"/>
          <a:lstStyle/>
          <a:p>
            <a:pPr marL="0" indent="0">
              <a:buNone/>
            </a:pPr>
            <a:r>
              <a:rPr lang="en-US" sz="2000" b="1" dirty="0">
                <a:solidFill>
                  <a:srgbClr val="1D2C4C"/>
                </a:solidFill>
                <a:latin typeface="Times New Roman" pitchFamily="34" charset="0"/>
                <a:ea typeface="Times New Roman" pitchFamily="34" charset="-122"/>
                <a:cs typeface="Times New Roman" pitchFamily="34" charset="-120"/>
              </a:rPr>
              <a:t>Household Expenditure on Healthcare</a:t>
            </a:r>
            <a:endParaRPr lang="en-US" sz="2000" dirty="0"/>
          </a:p>
        </p:txBody>
      </p:sp>
      <p:sp>
        <p:nvSpPr>
          <p:cNvPr id="19" name="Text 17"/>
          <p:cNvSpPr/>
          <p:nvPr/>
        </p:nvSpPr>
        <p:spPr>
          <a:xfrm>
            <a:off x="731520" y="3703320"/>
            <a:ext cx="2560320" cy="457200"/>
          </a:xfrm>
          <a:prstGeom prst="rect">
            <a:avLst/>
          </a:prstGeom>
          <a:noFill/>
          <a:ln/>
        </p:spPr>
        <p:txBody>
          <a:bodyPr wrap="square" rtlCol="0" anchor="ctr"/>
          <a:lstStyle/>
          <a:p>
            <a:pPr marL="0" indent="0">
              <a:buNone/>
            </a:pPr>
            <a:r>
              <a:rPr lang="en-US" sz="1800" b="1" dirty="0">
                <a:solidFill>
                  <a:srgbClr val="2659C7"/>
                </a:solidFill>
                <a:latin typeface="Times New Roman" pitchFamily="34" charset="0"/>
                <a:ea typeface="Times New Roman" pitchFamily="34" charset="-122"/>
                <a:cs typeface="Times New Roman" pitchFamily="34" charset="-120"/>
              </a:rPr>
              <a:t>$251–$500/month</a:t>
            </a:r>
            <a:endParaRPr lang="en-US" sz="1800" dirty="0"/>
          </a:p>
        </p:txBody>
      </p:sp>
      <p:sp>
        <p:nvSpPr>
          <p:cNvPr id="20" name="Text 18"/>
          <p:cNvSpPr/>
          <p:nvPr/>
        </p:nvSpPr>
        <p:spPr>
          <a:xfrm>
            <a:off x="3474720" y="3703320"/>
            <a:ext cx="7772400" cy="457200"/>
          </a:xfrm>
          <a:prstGeom prst="rect">
            <a:avLst/>
          </a:prstGeom>
          <a:noFill/>
          <a:ln/>
        </p:spPr>
        <p:txBody>
          <a:bodyPr wrap="square" rtlCol="0" anchor="ctr"/>
          <a:lstStyle/>
          <a:p>
            <a:pPr marL="0" indent="0">
              <a:buNone/>
            </a:pPr>
            <a:r>
              <a:rPr lang="en-US" sz="1400" dirty="0">
                <a:solidFill>
                  <a:srgbClr val="333333"/>
                </a:solidFill>
                <a:latin typeface="Times New Roman" pitchFamily="34" charset="0"/>
                <a:ea typeface="Times New Roman" pitchFamily="34" charset="-122"/>
                <a:cs typeface="Times New Roman" pitchFamily="34" charset="-120"/>
              </a:rPr>
              <a:t>Most common total monthly household expenditure</a:t>
            </a:r>
            <a:endParaRPr lang="en-US" sz="1400" dirty="0"/>
          </a:p>
        </p:txBody>
      </p:sp>
      <p:sp>
        <p:nvSpPr>
          <p:cNvPr id="21" name="Shape 19"/>
          <p:cNvSpPr/>
          <p:nvPr/>
        </p:nvSpPr>
        <p:spPr>
          <a:xfrm>
            <a:off x="731520" y="4206240"/>
            <a:ext cx="10698480" cy="0"/>
          </a:xfrm>
          <a:prstGeom prst="line">
            <a:avLst/>
          </a:prstGeom>
          <a:noFill/>
          <a:ln w="6350">
            <a:solidFill>
              <a:srgbClr val="D6E8F7"/>
            </a:solidFill>
            <a:prstDash val="solid"/>
          </a:ln>
        </p:spPr>
        <p:txBody>
          <a:bodyPr/>
          <a:lstStyle/>
          <a:p>
            <a:endParaRPr lang="en-US"/>
          </a:p>
        </p:txBody>
      </p:sp>
      <p:sp>
        <p:nvSpPr>
          <p:cNvPr id="22" name="Text 20"/>
          <p:cNvSpPr/>
          <p:nvPr/>
        </p:nvSpPr>
        <p:spPr>
          <a:xfrm>
            <a:off x="731520" y="4251960"/>
            <a:ext cx="2560320" cy="457200"/>
          </a:xfrm>
          <a:prstGeom prst="rect">
            <a:avLst/>
          </a:prstGeom>
          <a:noFill/>
          <a:ln/>
        </p:spPr>
        <p:txBody>
          <a:bodyPr wrap="square" rtlCol="0" anchor="ctr"/>
          <a:lstStyle/>
          <a:p>
            <a:pPr marL="0" indent="0">
              <a:buNone/>
            </a:pPr>
            <a:r>
              <a:rPr lang="en-US" sz="1800" b="1" dirty="0">
                <a:solidFill>
                  <a:srgbClr val="2659C7"/>
                </a:solidFill>
                <a:latin typeface="Times New Roman" pitchFamily="34" charset="0"/>
                <a:ea typeface="Times New Roman" pitchFamily="34" charset="-122"/>
                <a:cs typeface="Times New Roman" pitchFamily="34" charset="-120"/>
              </a:rPr>
              <a:t>&lt; $250/year</a:t>
            </a:r>
            <a:endParaRPr lang="en-US" sz="1800" dirty="0"/>
          </a:p>
        </p:txBody>
      </p:sp>
      <p:sp>
        <p:nvSpPr>
          <p:cNvPr id="23" name="Text 21"/>
          <p:cNvSpPr/>
          <p:nvPr/>
        </p:nvSpPr>
        <p:spPr>
          <a:xfrm>
            <a:off x="3474720" y="4251960"/>
            <a:ext cx="7772400" cy="457200"/>
          </a:xfrm>
          <a:prstGeom prst="rect">
            <a:avLst/>
          </a:prstGeom>
          <a:noFill/>
          <a:ln/>
        </p:spPr>
        <p:txBody>
          <a:bodyPr wrap="square" rtlCol="0" anchor="ctr"/>
          <a:lstStyle/>
          <a:p>
            <a:pPr marL="0" indent="0">
              <a:buNone/>
            </a:pPr>
            <a:r>
              <a:rPr lang="en-US" sz="1400" dirty="0">
                <a:solidFill>
                  <a:srgbClr val="333333"/>
                </a:solidFill>
                <a:latin typeface="Times New Roman" pitchFamily="34" charset="0"/>
                <a:ea typeface="Times New Roman" pitchFamily="34" charset="-122"/>
                <a:cs typeface="Times New Roman" pitchFamily="34" charset="-120"/>
              </a:rPr>
              <a:t>Majority spend under $250 annually on healthcare alone</a:t>
            </a:r>
            <a:endParaRPr lang="en-US" sz="1400" dirty="0"/>
          </a:p>
        </p:txBody>
      </p:sp>
      <p:sp>
        <p:nvSpPr>
          <p:cNvPr id="24" name="Shape 22"/>
          <p:cNvSpPr/>
          <p:nvPr/>
        </p:nvSpPr>
        <p:spPr>
          <a:xfrm>
            <a:off x="731520" y="4754880"/>
            <a:ext cx="10698480" cy="0"/>
          </a:xfrm>
          <a:prstGeom prst="line">
            <a:avLst/>
          </a:prstGeom>
          <a:noFill/>
          <a:ln w="6350">
            <a:solidFill>
              <a:srgbClr val="D6E8F7"/>
            </a:solidFill>
            <a:prstDash val="solid"/>
          </a:ln>
        </p:spPr>
        <p:txBody>
          <a:bodyPr/>
          <a:lstStyle/>
          <a:p>
            <a:endParaRPr lang="en-US"/>
          </a:p>
        </p:txBody>
      </p:sp>
      <p:sp>
        <p:nvSpPr>
          <p:cNvPr id="25" name="Text 23"/>
          <p:cNvSpPr/>
          <p:nvPr/>
        </p:nvSpPr>
        <p:spPr>
          <a:xfrm>
            <a:off x="731520" y="4800600"/>
            <a:ext cx="2560320" cy="457200"/>
          </a:xfrm>
          <a:prstGeom prst="rect">
            <a:avLst/>
          </a:prstGeom>
          <a:noFill/>
          <a:ln/>
        </p:spPr>
        <p:txBody>
          <a:bodyPr wrap="square" rtlCol="0" anchor="ctr"/>
          <a:lstStyle/>
          <a:p>
            <a:pPr marL="0" indent="0">
              <a:buNone/>
            </a:pPr>
            <a:r>
              <a:rPr lang="en-US" sz="1800" b="1" dirty="0">
                <a:solidFill>
                  <a:srgbClr val="2659C7"/>
                </a:solidFill>
                <a:latin typeface="Times New Roman" pitchFamily="34" charset="0"/>
                <a:ea typeface="Times New Roman" pitchFamily="34" charset="-122"/>
                <a:cs typeface="Times New Roman" pitchFamily="34" charset="-120"/>
              </a:rPr>
              <a:t>45%</a:t>
            </a:r>
            <a:endParaRPr lang="en-US" sz="1800" dirty="0"/>
          </a:p>
        </p:txBody>
      </p:sp>
      <p:sp>
        <p:nvSpPr>
          <p:cNvPr id="26" name="Text 24"/>
          <p:cNvSpPr/>
          <p:nvPr/>
        </p:nvSpPr>
        <p:spPr>
          <a:xfrm>
            <a:off x="3474720" y="4800600"/>
            <a:ext cx="7772400" cy="457200"/>
          </a:xfrm>
          <a:prstGeom prst="rect">
            <a:avLst/>
          </a:prstGeom>
          <a:noFill/>
          <a:ln/>
        </p:spPr>
        <p:txBody>
          <a:bodyPr wrap="square" rtlCol="0" anchor="ctr"/>
          <a:lstStyle/>
          <a:p>
            <a:pPr marL="0" indent="0">
              <a:buNone/>
            </a:pPr>
            <a:r>
              <a:rPr lang="en-US" sz="1400" dirty="0">
                <a:solidFill>
                  <a:srgbClr val="333333"/>
                </a:solidFill>
                <a:latin typeface="Times New Roman" pitchFamily="34" charset="0"/>
                <a:ea typeface="Times New Roman" pitchFamily="34" charset="-122"/>
                <a:cs typeface="Times New Roman" pitchFamily="34" charset="-120"/>
              </a:rPr>
              <a:t>Experience financial hardship from healthcare costs</a:t>
            </a:r>
            <a:endParaRPr lang="en-US" sz="1400" dirty="0"/>
          </a:p>
        </p:txBody>
      </p:sp>
      <p:sp>
        <p:nvSpPr>
          <p:cNvPr id="27" name="Shape 25"/>
          <p:cNvSpPr/>
          <p:nvPr/>
        </p:nvSpPr>
        <p:spPr>
          <a:xfrm>
            <a:off x="731520" y="5303520"/>
            <a:ext cx="10698480" cy="0"/>
          </a:xfrm>
          <a:prstGeom prst="line">
            <a:avLst/>
          </a:prstGeom>
          <a:noFill/>
          <a:ln w="6350">
            <a:solidFill>
              <a:srgbClr val="D6E8F7"/>
            </a:solidFill>
            <a:prstDash val="solid"/>
          </a:ln>
        </p:spPr>
        <p:txBody>
          <a:bodyPr/>
          <a:lstStyle/>
          <a:p>
            <a:endParaRPr lang="en-US"/>
          </a:p>
        </p:txBody>
      </p:sp>
      <p:sp>
        <p:nvSpPr>
          <p:cNvPr id="28" name="Text 26"/>
          <p:cNvSpPr/>
          <p:nvPr/>
        </p:nvSpPr>
        <p:spPr>
          <a:xfrm>
            <a:off x="731520" y="5349240"/>
            <a:ext cx="2560320" cy="457200"/>
          </a:xfrm>
          <a:prstGeom prst="rect">
            <a:avLst/>
          </a:prstGeom>
          <a:noFill/>
          <a:ln/>
        </p:spPr>
        <p:txBody>
          <a:bodyPr wrap="square" rtlCol="0" anchor="ctr"/>
          <a:lstStyle/>
          <a:p>
            <a:pPr marL="0" indent="0">
              <a:buNone/>
            </a:pPr>
            <a:r>
              <a:rPr lang="en-US" sz="1800" b="1" dirty="0">
                <a:solidFill>
                  <a:srgbClr val="2659C7"/>
                </a:solidFill>
                <a:latin typeface="Times New Roman" pitchFamily="34" charset="0"/>
                <a:ea typeface="Times New Roman" pitchFamily="34" charset="-122"/>
                <a:cs typeface="Times New Roman" pitchFamily="34" charset="-120"/>
              </a:rPr>
              <a:t>&lt; 5%</a:t>
            </a:r>
            <a:endParaRPr lang="en-US" sz="1800" dirty="0"/>
          </a:p>
        </p:txBody>
      </p:sp>
      <p:sp>
        <p:nvSpPr>
          <p:cNvPr id="29" name="Text 27"/>
          <p:cNvSpPr/>
          <p:nvPr/>
        </p:nvSpPr>
        <p:spPr>
          <a:xfrm>
            <a:off x="3474720" y="5349240"/>
            <a:ext cx="7772400" cy="457200"/>
          </a:xfrm>
          <a:prstGeom prst="rect">
            <a:avLst/>
          </a:prstGeom>
          <a:noFill/>
          <a:ln/>
        </p:spPr>
        <p:txBody>
          <a:bodyPr wrap="square" rtlCol="0" anchor="ctr"/>
          <a:lstStyle/>
          <a:p>
            <a:pPr marL="0" indent="0">
              <a:buNone/>
            </a:pPr>
            <a:r>
              <a:rPr lang="en-US" sz="1400" dirty="0">
                <a:solidFill>
                  <a:srgbClr val="333333"/>
                </a:solidFill>
                <a:latin typeface="Times New Roman" pitchFamily="34" charset="0"/>
                <a:ea typeface="Times New Roman" pitchFamily="34" charset="-122"/>
                <a:cs typeface="Times New Roman" pitchFamily="34" charset="-120"/>
              </a:rPr>
              <a:t>Save or organise finances for healthcare in advance</a:t>
            </a:r>
            <a:endParaRPr lang="en-US" sz="1400" dirty="0"/>
          </a:p>
        </p:txBody>
      </p:sp>
      <p:sp>
        <p:nvSpPr>
          <p:cNvPr id="30" name="Shape 28"/>
          <p:cNvSpPr/>
          <p:nvPr/>
        </p:nvSpPr>
        <p:spPr>
          <a:xfrm>
            <a:off x="731520" y="5760720"/>
            <a:ext cx="10698480" cy="548640"/>
          </a:xfrm>
          <a:prstGeom prst="roundRect">
            <a:avLst>
              <a:gd name="adj" fmla="val 13333"/>
            </a:avLst>
          </a:prstGeom>
          <a:solidFill>
            <a:srgbClr val="1D2C4C"/>
          </a:solidFill>
          <a:ln/>
        </p:spPr>
        <p:txBody>
          <a:bodyPr/>
          <a:lstStyle/>
          <a:p>
            <a:endParaRPr lang="en-US"/>
          </a:p>
        </p:txBody>
      </p:sp>
      <p:sp>
        <p:nvSpPr>
          <p:cNvPr id="31" name="Text 29"/>
          <p:cNvSpPr/>
          <p:nvPr/>
        </p:nvSpPr>
        <p:spPr>
          <a:xfrm>
            <a:off x="914400" y="5760720"/>
            <a:ext cx="10332720" cy="548640"/>
          </a:xfrm>
          <a:prstGeom prst="rect">
            <a:avLst/>
          </a:prstGeom>
          <a:noFill/>
          <a:ln/>
        </p:spPr>
        <p:txBody>
          <a:bodyPr wrap="square" rtlCol="0" anchor="ctr"/>
          <a:lstStyle/>
          <a:p>
            <a:pPr marL="0" indent="0">
              <a:lnSpc>
                <a:spcPct val="115000"/>
              </a:lnSpc>
              <a:buNone/>
            </a:pPr>
            <a:r>
              <a:rPr lang="en-US" sz="1200" i="1" dirty="0">
                <a:solidFill>
                  <a:srgbClr val="FFFFFF"/>
                </a:solidFill>
                <a:latin typeface="Times New Roman" pitchFamily="34" charset="0"/>
                <a:ea typeface="Times New Roman" pitchFamily="34" charset="-122"/>
                <a:cs typeface="Times New Roman" pitchFamily="34" charset="-120"/>
              </a:rPr>
              <a:t>These patterns reveal a population that is already financing healthcare — but through the most regressive and risky mechanisms available. SHI must channel these existing expenditures into structured, protective pooling.</a:t>
            </a:r>
            <a:endParaRPr lang="en-US" sz="1200" dirty="0"/>
          </a:p>
        </p:txBody>
      </p:sp>
      <p:sp>
        <p:nvSpPr>
          <p:cNvPr id="34" name="Shape 0">
            <a:extLst>
              <a:ext uri="{FF2B5EF4-FFF2-40B4-BE49-F238E27FC236}">
                <a16:creationId xmlns:a16="http://schemas.microsoft.com/office/drawing/2014/main" xmlns="" id="{A0648894-FDD5-762C-8503-416D89BFFE7A}"/>
              </a:ext>
            </a:extLst>
          </p:cNvPr>
          <p:cNvSpPr/>
          <p:nvPr/>
        </p:nvSpPr>
        <p:spPr>
          <a:xfrm>
            <a:off x="-20399" y="-68578"/>
            <a:ext cx="12399967" cy="1192821"/>
          </a:xfrm>
          <a:prstGeom prst="rect">
            <a:avLst/>
          </a:prstGeom>
          <a:solidFill>
            <a:srgbClr val="0D3B66"/>
          </a:solidFill>
          <a:ln/>
        </p:spPr>
        <p:txBody>
          <a:bodyPr/>
          <a:lstStyle/>
          <a:p>
            <a:endParaRPr lang="en-US"/>
          </a:p>
        </p:txBody>
      </p:sp>
      <p:sp>
        <p:nvSpPr>
          <p:cNvPr id="35" name="Shape 18">
            <a:extLst>
              <a:ext uri="{FF2B5EF4-FFF2-40B4-BE49-F238E27FC236}">
                <a16:creationId xmlns:a16="http://schemas.microsoft.com/office/drawing/2014/main" xmlns="" id="{56D794B3-A27E-C779-319A-73D2E20CA137}"/>
              </a:ext>
            </a:extLst>
          </p:cNvPr>
          <p:cNvSpPr/>
          <p:nvPr/>
        </p:nvSpPr>
        <p:spPr>
          <a:xfrm>
            <a:off x="-43844" y="6537961"/>
            <a:ext cx="12399966" cy="370448"/>
          </a:xfrm>
          <a:prstGeom prst="rect">
            <a:avLst/>
          </a:prstGeom>
          <a:solidFill>
            <a:srgbClr val="0D3B66"/>
          </a:solidFill>
          <a:ln/>
        </p:spPr>
        <p:txBody>
          <a:bodyPr/>
          <a:lstStyle/>
          <a:p>
            <a:endParaRPr lang="en-US"/>
          </a:p>
        </p:txBody>
      </p:sp>
      <p:sp>
        <p:nvSpPr>
          <p:cNvPr id="36" name="Text 19">
            <a:extLst>
              <a:ext uri="{FF2B5EF4-FFF2-40B4-BE49-F238E27FC236}">
                <a16:creationId xmlns:a16="http://schemas.microsoft.com/office/drawing/2014/main" xmlns="" id="{E691F3B1-5B53-AF61-553A-C696FDB8112D}"/>
              </a:ext>
            </a:extLst>
          </p:cNvPr>
          <p:cNvSpPr/>
          <p:nvPr/>
        </p:nvSpPr>
        <p:spPr>
          <a:xfrm>
            <a:off x="460248" y="6473483"/>
            <a:ext cx="11247120" cy="411480"/>
          </a:xfrm>
          <a:prstGeom prst="rect">
            <a:avLst/>
          </a:prstGeom>
          <a:noFill/>
          <a:ln/>
        </p:spPr>
        <p:txBody>
          <a:bodyPr wrap="square" rtlCol="0" anchor="ctr"/>
          <a:lstStyle/>
          <a:p>
            <a:pPr marL="0" indent="0">
              <a:buNone/>
            </a:pPr>
            <a:r>
              <a:rPr lang="en-US" sz="900" dirty="0">
                <a:solidFill>
                  <a:srgbClr val="FFFFFF"/>
                </a:solidFill>
                <a:latin typeface="Times New Roman" pitchFamily="34" charset="0"/>
                <a:ea typeface="Times New Roman" pitchFamily="34" charset="-122"/>
                <a:cs typeface="Times New Roman" pitchFamily="34" charset="-120"/>
              </a:rPr>
              <a:t>National Academic Gathering on Social Health Insurance  •  22 August 2026  •  Benadir University, Mogadishu</a:t>
            </a:r>
            <a:endParaRPr lang="en-US" sz="900" dirty="0"/>
          </a:p>
        </p:txBody>
      </p:sp>
      <p:sp>
        <p:nvSpPr>
          <p:cNvPr id="37" name="Text 1">
            <a:extLst>
              <a:ext uri="{FF2B5EF4-FFF2-40B4-BE49-F238E27FC236}">
                <a16:creationId xmlns:a16="http://schemas.microsoft.com/office/drawing/2014/main" xmlns="" id="{9D6D6255-8C5A-48FE-0C04-4CBBD8F8CCB8}"/>
              </a:ext>
            </a:extLst>
          </p:cNvPr>
          <p:cNvSpPr/>
          <p:nvPr/>
        </p:nvSpPr>
        <p:spPr>
          <a:xfrm>
            <a:off x="731520" y="320040"/>
            <a:ext cx="10515600" cy="640080"/>
          </a:xfrm>
          <a:prstGeom prst="rect">
            <a:avLst/>
          </a:prstGeom>
          <a:noFill/>
          <a:ln/>
        </p:spPr>
        <p:txBody>
          <a:bodyPr wrap="square" rtlCol="0" anchor="ctr"/>
          <a:lstStyle/>
          <a:p>
            <a:pPr marL="0" indent="0">
              <a:buNone/>
            </a:pPr>
            <a:r>
              <a:rPr lang="en-US" sz="3200" b="1" dirty="0">
                <a:solidFill>
                  <a:schemeClr val="bg1"/>
                </a:solidFill>
                <a:latin typeface="Times New Roman" pitchFamily="34" charset="0"/>
                <a:ea typeface="Times New Roman" pitchFamily="34" charset="-122"/>
                <a:cs typeface="Times New Roman" pitchFamily="34" charset="-120"/>
              </a:rPr>
              <a:t>Health Spending Behaviour: What the Data Tells Us</a:t>
            </a:r>
            <a:endParaRPr lang="en-US" sz="32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TotalTime>
  <Words>2002</Words>
  <Application>Microsoft Macintosh PowerPoint</Application>
  <PresentationFormat>Custom</PresentationFormat>
  <Paragraphs>194</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abdirizak dalmar</cp:lastModifiedBy>
  <cp:revision>5</cp:revision>
  <dcterms:created xsi:type="dcterms:W3CDTF">2026-08-20T21:27:27Z</dcterms:created>
  <dcterms:modified xsi:type="dcterms:W3CDTF">2026-08-21T10:56:58Z</dcterms:modified>
</cp:coreProperties>
</file>